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76" r:id="rId3"/>
    <p:sldId id="265" r:id="rId4"/>
    <p:sldId id="270" r:id="rId5"/>
    <p:sldId id="275" r:id="rId6"/>
    <p:sldId id="277" r:id="rId7"/>
    <p:sldId id="260" r:id="rId8"/>
    <p:sldId id="267" r:id="rId9"/>
    <p:sldId id="266" r:id="rId10"/>
    <p:sldId id="273" r:id="rId11"/>
    <p:sldId id="259" r:id="rId12"/>
    <p:sldId id="269" r:id="rId13"/>
    <p:sldId id="272" r:id="rId14"/>
    <p:sldId id="274" r:id="rId15"/>
    <p:sldId id="268"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173"/>
  </p:normalViewPr>
  <p:slideViewPr>
    <p:cSldViewPr snapToGrid="0">
      <p:cViewPr varScale="1">
        <p:scale>
          <a:sx n="121" d="100"/>
          <a:sy n="121"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F2C55-6D85-E44A-B9D3-139067626AFB}" type="datetimeFigureOut">
              <a:rPr lang="en-US" smtClean="0"/>
              <a:t>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9D207-3C31-DA44-BE9E-F5369BDAC4E3}" type="slidenum">
              <a:rPr lang="en-US" smtClean="0"/>
              <a:t>‹#›</a:t>
            </a:fld>
            <a:endParaRPr lang="en-US"/>
          </a:p>
        </p:txBody>
      </p:sp>
    </p:spTree>
    <p:extLst>
      <p:ext uri="{BB962C8B-B14F-4D97-AF65-F5344CB8AC3E}">
        <p14:creationId xmlns:p14="http://schemas.microsoft.com/office/powerpoint/2010/main" val="3676272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59D207-3C31-DA44-BE9E-F5369BDAC4E3}" type="slidenum">
              <a:rPr lang="en-US" smtClean="0"/>
              <a:t>12</a:t>
            </a:fld>
            <a:endParaRPr lang="en-US"/>
          </a:p>
        </p:txBody>
      </p:sp>
    </p:spTree>
    <p:extLst>
      <p:ext uri="{BB962C8B-B14F-4D97-AF65-F5344CB8AC3E}">
        <p14:creationId xmlns:p14="http://schemas.microsoft.com/office/powerpoint/2010/main" val="288578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4400" y="2130426"/>
            <a:ext cx="10363200" cy="14700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7" name="Shape 17"/>
          <p:cNvSpPr txBox="1">
            <a:spLocks noGrp="1"/>
          </p:cNvSpPr>
          <p:nvPr>
            <p:ph type="subTitle" idx="1"/>
          </p:nvPr>
        </p:nvSpPr>
        <p:spPr>
          <a:xfrm>
            <a:off x="1828800" y="3886200"/>
            <a:ext cx="8534400" cy="1752600"/>
          </a:xfrm>
          <a:prstGeom prst="rect">
            <a:avLst/>
          </a:prstGeom>
          <a:noFill/>
          <a:ln>
            <a:noFill/>
          </a:ln>
        </p:spPr>
        <p:txBody>
          <a:bodyPr spcFirstLastPara="1" wrap="square" lIns="91425" tIns="91425" rIns="91425" bIns="91425" anchor="t" anchorCtr="0"/>
          <a:lstStyle>
            <a:lvl1pPr marR="0" lvl="0" algn="ctr" rtl="0">
              <a:spcBef>
                <a:spcPts val="640"/>
              </a:spcBef>
              <a:spcAft>
                <a:spcPts val="0"/>
              </a:spcAft>
              <a:buClr>
                <a:srgbClr val="888888"/>
              </a:buClr>
              <a:buSzPts val="3200"/>
              <a:buFont typeface="Libre Baskerville"/>
              <a:buNone/>
              <a:defRPr sz="3200" b="0" i="0" u="none" strike="noStrike" cap="none">
                <a:solidFill>
                  <a:srgbClr val="888888"/>
                </a:solidFill>
                <a:latin typeface="Libre Baskerville"/>
                <a:ea typeface="Libre Baskerville"/>
                <a:cs typeface="Libre Baskerville"/>
                <a:sym typeface="Libre Baskerville"/>
              </a:defRPr>
            </a:lvl1pPr>
            <a:lvl2pPr marR="0" lvl="1" algn="ctr" rtl="0">
              <a:spcBef>
                <a:spcPts val="560"/>
              </a:spcBef>
              <a:spcAft>
                <a:spcPts val="0"/>
              </a:spcAft>
              <a:buClr>
                <a:srgbClr val="888888"/>
              </a:buClr>
              <a:buSzPts val="2800"/>
              <a:buFont typeface="Noto Sans Symbols"/>
              <a:buNone/>
              <a:defRPr sz="2800" b="0" i="0" u="none" strike="noStrike" cap="none">
                <a:solidFill>
                  <a:srgbClr val="888888"/>
                </a:solidFill>
                <a:latin typeface="Cambria"/>
                <a:ea typeface="Cambria"/>
                <a:cs typeface="Cambria"/>
                <a:sym typeface="Cambria"/>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mbria"/>
                <a:ea typeface="Cambria"/>
                <a:cs typeface="Cambria"/>
                <a:sym typeface="Cambria"/>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mbria"/>
                <a:ea typeface="Cambria"/>
                <a:cs typeface="Cambria"/>
                <a:sym typeface="Cambria"/>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mbria"/>
                <a:ea typeface="Cambria"/>
                <a:cs typeface="Cambria"/>
                <a:sym typeface="Cambria"/>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8" name="Shape 18"/>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19" name="Shape 19"/>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20" name="Shape 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2197179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4" name="Shape 74"/>
          <p:cNvSpPr txBox="1">
            <a:spLocks noGrp="1"/>
          </p:cNvSpPr>
          <p:nvPr>
            <p:ph type="body" idx="1"/>
          </p:nvPr>
        </p:nvSpPr>
        <p:spPr>
          <a:xfrm rot="5400000">
            <a:off x="3833019" y="-1623219"/>
            <a:ext cx="4525963" cy="10972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Libre Baskerville"/>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5" name="Shape 75"/>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76" name="Shape 76"/>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77" name="Shape 7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241654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8" y="1828800"/>
            <a:ext cx="5851525" cy="2743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80" name="Shape 80"/>
          <p:cNvSpPr txBox="1">
            <a:spLocks noGrp="1"/>
          </p:cNvSpPr>
          <p:nvPr>
            <p:ph type="body" idx="1"/>
          </p:nvPr>
        </p:nvSpPr>
        <p:spPr>
          <a:xfrm rot="5400000">
            <a:off x="1697039" y="-812799"/>
            <a:ext cx="5851525" cy="80264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Libre Baskerville"/>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81" name="Shape 8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82" name="Shape 8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83" name="Shape 8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357813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3" name="Shape 23"/>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Libre Baskerville"/>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4" name="Shape 24"/>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25" name="Shape 25"/>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26" name="Shape 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288738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3084" y="4406901"/>
            <a:ext cx="103632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4000"/>
              <a:buFont typeface="Libre Baskerville"/>
              <a:buNone/>
              <a:defRPr sz="4000" b="1"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29" name="Shape 29"/>
          <p:cNvSpPr txBox="1">
            <a:spLocks noGrp="1"/>
          </p:cNvSpPr>
          <p:nvPr>
            <p:ph type="body" idx="1"/>
          </p:nvPr>
        </p:nvSpPr>
        <p:spPr>
          <a:xfrm>
            <a:off x="963084" y="2906713"/>
            <a:ext cx="103632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2000"/>
              <a:buFont typeface="Libre Baskerville"/>
              <a:buNone/>
              <a:defRPr sz="2000" b="0" i="0" u="none" strike="noStrike" cap="none">
                <a:solidFill>
                  <a:srgbClr val="888888"/>
                </a:solidFill>
                <a:latin typeface="Libre Baskerville"/>
                <a:ea typeface="Libre Baskerville"/>
                <a:cs typeface="Libre Baskerville"/>
                <a:sym typeface="Libre Baskerville"/>
              </a:defRPr>
            </a:lvl1pPr>
            <a:lvl2pPr marL="914400" marR="0" lvl="1" indent="-228600" algn="l" rtl="0">
              <a:spcBef>
                <a:spcPts val="360"/>
              </a:spcBef>
              <a:spcAft>
                <a:spcPts val="0"/>
              </a:spcAft>
              <a:buClr>
                <a:srgbClr val="888888"/>
              </a:buClr>
              <a:buSzPts val="1800"/>
              <a:buFont typeface="Noto Sans Symbols"/>
              <a:buNone/>
              <a:defRPr sz="1800" b="0" i="0" u="none" strike="noStrike" cap="none">
                <a:solidFill>
                  <a:srgbClr val="888888"/>
                </a:solidFill>
                <a:latin typeface="Cambria"/>
                <a:ea typeface="Cambria"/>
                <a:cs typeface="Cambria"/>
                <a:sym typeface="Cambria"/>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mbria"/>
                <a:ea typeface="Cambria"/>
                <a:cs typeface="Cambria"/>
                <a:sym typeface="Cambria"/>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mbria"/>
                <a:ea typeface="Cambria"/>
                <a:cs typeface="Cambria"/>
                <a:sym typeface="Cambria"/>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mbria"/>
                <a:ea typeface="Cambria"/>
                <a:cs typeface="Cambria"/>
                <a:sym typeface="Cambria"/>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pPr lvl="0"/>
            <a:r>
              <a:rPr lang="en-US"/>
              <a:t>Click to edit Master text styles</a:t>
            </a:r>
          </a:p>
        </p:txBody>
      </p:sp>
      <p:sp>
        <p:nvSpPr>
          <p:cNvPr id="30" name="Shape 30"/>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31" name="Shape 31"/>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32" name="Shape 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159633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35" name="Shape 35"/>
          <p:cNvSpPr txBox="1">
            <a:spLocks noGrp="1"/>
          </p:cNvSpPr>
          <p:nvPr>
            <p:ph type="body" idx="1"/>
          </p:nvPr>
        </p:nvSpPr>
        <p:spPr>
          <a:xfrm>
            <a:off x="609600" y="1600201"/>
            <a:ext cx="53848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Libre Baskerville"/>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Cambria"/>
                <a:ea typeface="Cambria"/>
                <a:cs typeface="Cambria"/>
                <a:sym typeface="Cambri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6" name="Shape 36"/>
          <p:cNvSpPr txBox="1">
            <a:spLocks noGrp="1"/>
          </p:cNvSpPr>
          <p:nvPr>
            <p:ph type="body" idx="2"/>
          </p:nvPr>
        </p:nvSpPr>
        <p:spPr>
          <a:xfrm>
            <a:off x="6197600" y="1600201"/>
            <a:ext cx="53848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Libre Baskerville"/>
              <a:buChar char="•"/>
              <a:defRPr sz="2800" b="0" i="0" u="none" strike="noStrike" cap="none">
                <a:solidFill>
                  <a:schemeClr val="dk1"/>
                </a:solidFill>
                <a:latin typeface="Libre Baskerville"/>
                <a:ea typeface="Libre Baskerville"/>
                <a:cs typeface="Libre Baskerville"/>
                <a:sym typeface="Libre Baskerville"/>
              </a:defRPr>
            </a:lvl1pPr>
            <a:lvl2pPr marL="914400" marR="0" lvl="1"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Cambria"/>
                <a:ea typeface="Cambria"/>
                <a:cs typeface="Cambria"/>
                <a:sym typeface="Cambri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37" name="Shape 37"/>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38" name="Shape 38"/>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39" name="Shape 3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73275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2" name="Shape 42"/>
          <p:cNvSpPr txBox="1">
            <a:spLocks noGrp="1"/>
          </p:cNvSpPr>
          <p:nvPr>
            <p:ph type="body" idx="1"/>
          </p:nvPr>
        </p:nvSpPr>
        <p:spPr>
          <a:xfrm>
            <a:off x="609600" y="1535113"/>
            <a:ext cx="5386917"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Libre Baskerville"/>
              <a:buNone/>
              <a:defRPr sz="2400" b="1" i="0" u="none" strike="noStrike" cap="none">
                <a:solidFill>
                  <a:schemeClr val="dk1"/>
                </a:solidFill>
                <a:latin typeface="Libre Baskerville"/>
                <a:ea typeface="Libre Baskerville"/>
                <a:cs typeface="Libre Baskerville"/>
                <a:sym typeface="Libre Baskerville"/>
              </a:defRPr>
            </a:lvl1pPr>
            <a:lvl2pPr marL="914400" marR="0" lvl="1" indent="-228600" algn="l" rtl="0">
              <a:spcBef>
                <a:spcPts val="400"/>
              </a:spcBef>
              <a:spcAft>
                <a:spcPts val="0"/>
              </a:spcAft>
              <a:buClr>
                <a:schemeClr val="dk1"/>
              </a:buClr>
              <a:buSzPts val="2000"/>
              <a:buFont typeface="Noto Sans Symbols"/>
              <a:buNone/>
              <a:defRPr sz="2000" b="1" i="0" u="none" strike="noStrike" cap="none">
                <a:solidFill>
                  <a:schemeClr val="dk1"/>
                </a:solidFill>
                <a:latin typeface="Cambria"/>
                <a:ea typeface="Cambria"/>
                <a:cs typeface="Cambria"/>
                <a:sym typeface="Cambria"/>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mbria"/>
                <a:ea typeface="Cambria"/>
                <a:cs typeface="Cambria"/>
                <a:sym typeface="Cambria"/>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mbria"/>
                <a:ea typeface="Cambria"/>
                <a:cs typeface="Cambria"/>
                <a:sym typeface="Cambria"/>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mbria"/>
                <a:ea typeface="Cambria"/>
                <a:cs typeface="Cambria"/>
                <a:sym typeface="Cambria"/>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3" name="Shape 43"/>
          <p:cNvSpPr txBox="1">
            <a:spLocks noGrp="1"/>
          </p:cNvSpPr>
          <p:nvPr>
            <p:ph type="body" idx="2"/>
          </p:nvPr>
        </p:nvSpPr>
        <p:spPr>
          <a:xfrm>
            <a:off x="609600" y="2174875"/>
            <a:ext cx="5386917"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Libre Baskerville"/>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mbria"/>
                <a:ea typeface="Cambria"/>
                <a:cs typeface="Cambria"/>
                <a:sym typeface="Cambri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mbria"/>
                <a:ea typeface="Cambria"/>
                <a:cs typeface="Cambria"/>
                <a:sym typeface="Cambr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4" name="Shape 44"/>
          <p:cNvSpPr txBox="1">
            <a:spLocks noGrp="1"/>
          </p:cNvSpPr>
          <p:nvPr>
            <p:ph type="body" idx="3"/>
          </p:nvPr>
        </p:nvSpPr>
        <p:spPr>
          <a:xfrm>
            <a:off x="6193368" y="1535113"/>
            <a:ext cx="5389033"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Libre Baskerville"/>
              <a:buNone/>
              <a:defRPr sz="2400" b="1" i="0" u="none" strike="noStrike" cap="none">
                <a:solidFill>
                  <a:schemeClr val="dk1"/>
                </a:solidFill>
                <a:latin typeface="Libre Baskerville"/>
                <a:ea typeface="Libre Baskerville"/>
                <a:cs typeface="Libre Baskerville"/>
                <a:sym typeface="Libre Baskerville"/>
              </a:defRPr>
            </a:lvl1pPr>
            <a:lvl2pPr marL="914400" marR="0" lvl="1" indent="-228600" algn="l" rtl="0">
              <a:spcBef>
                <a:spcPts val="400"/>
              </a:spcBef>
              <a:spcAft>
                <a:spcPts val="0"/>
              </a:spcAft>
              <a:buClr>
                <a:schemeClr val="dk1"/>
              </a:buClr>
              <a:buSzPts val="2000"/>
              <a:buFont typeface="Noto Sans Symbols"/>
              <a:buNone/>
              <a:defRPr sz="2000" b="1" i="0" u="none" strike="noStrike" cap="none">
                <a:solidFill>
                  <a:schemeClr val="dk1"/>
                </a:solidFill>
                <a:latin typeface="Cambria"/>
                <a:ea typeface="Cambria"/>
                <a:cs typeface="Cambria"/>
                <a:sym typeface="Cambria"/>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mbria"/>
                <a:ea typeface="Cambria"/>
                <a:cs typeface="Cambria"/>
                <a:sym typeface="Cambria"/>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mbria"/>
                <a:ea typeface="Cambria"/>
                <a:cs typeface="Cambria"/>
                <a:sym typeface="Cambria"/>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mbria"/>
                <a:ea typeface="Cambria"/>
                <a:cs typeface="Cambria"/>
                <a:sym typeface="Cambria"/>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5" name="Shape 45"/>
          <p:cNvSpPr txBox="1">
            <a:spLocks noGrp="1"/>
          </p:cNvSpPr>
          <p:nvPr>
            <p:ph type="body" idx="4"/>
          </p:nvPr>
        </p:nvSpPr>
        <p:spPr>
          <a:xfrm>
            <a:off x="6193368" y="2174875"/>
            <a:ext cx="5389033"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Libre Baskerville"/>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mbria"/>
                <a:ea typeface="Cambria"/>
                <a:cs typeface="Cambria"/>
                <a:sym typeface="Cambri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mbria"/>
                <a:ea typeface="Cambria"/>
                <a:cs typeface="Cambria"/>
                <a:sym typeface="Cambria"/>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6" name="Shape 46"/>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47" name="Shape 47"/>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48" name="Shape 4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82884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1" name="Shape 5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52" name="Shape 5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53" name="Shape 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220032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56" name="Shape 56"/>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57" name="Shape 5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1551574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0"/>
            <a:ext cx="4011084"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Libre Baskerville"/>
              <a:buNone/>
              <a:defRPr sz="2000" b="1"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0" name="Shape 60"/>
          <p:cNvSpPr txBox="1">
            <a:spLocks noGrp="1"/>
          </p:cNvSpPr>
          <p:nvPr>
            <p:ph type="body" idx="1"/>
          </p:nvPr>
        </p:nvSpPr>
        <p:spPr>
          <a:xfrm>
            <a:off x="4766733" y="273051"/>
            <a:ext cx="6815667"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Libre Baskerville"/>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1pPr>
            <a:lvl2pPr marL="914400" marR="0" lvl="1" indent="-228600" algn="l" rtl="0">
              <a:spcBef>
                <a:spcPts val="240"/>
              </a:spcBef>
              <a:spcAft>
                <a:spcPts val="0"/>
              </a:spcAft>
              <a:buClr>
                <a:schemeClr val="dk1"/>
              </a:buClr>
              <a:buSzPts val="1200"/>
              <a:buFont typeface="Noto Sans Symbols"/>
              <a:buNone/>
              <a:defRPr sz="1200" b="0" i="0" u="none" strike="noStrike" cap="none">
                <a:solidFill>
                  <a:schemeClr val="dk1"/>
                </a:solidFill>
                <a:latin typeface="Cambria"/>
                <a:ea typeface="Cambria"/>
                <a:cs typeface="Cambria"/>
                <a:sym typeface="Cambria"/>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mbria"/>
                <a:ea typeface="Cambria"/>
                <a:cs typeface="Cambria"/>
                <a:sym typeface="Cambria"/>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mbria"/>
                <a:ea typeface="Cambria"/>
                <a:cs typeface="Cambria"/>
                <a:sym typeface="Cambria"/>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mbria"/>
                <a:ea typeface="Cambria"/>
                <a:cs typeface="Cambria"/>
                <a:sym typeface="Cambria"/>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2" name="Shape 6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63" name="Shape 63"/>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64" name="Shape 6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1802576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7" y="4800600"/>
            <a:ext cx="73152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Libre Baskerville"/>
              <a:buNone/>
              <a:defRPr sz="2000" b="1"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7" name="Shape 67"/>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Libre Baskerville"/>
              <a:buNone/>
              <a:defRPr sz="3200" b="0" i="0" u="none" strike="noStrike" cap="none">
                <a:solidFill>
                  <a:schemeClr val="dk1"/>
                </a:solidFill>
                <a:latin typeface="Libre Baskerville"/>
                <a:ea typeface="Libre Baskerville"/>
                <a:cs typeface="Libre Baskerville"/>
                <a:sym typeface="Libre Baskerville"/>
              </a:defRPr>
            </a:lvl1pPr>
            <a:lvl2pPr marR="0" lvl="1" algn="l" rtl="0">
              <a:spcBef>
                <a:spcPts val="560"/>
              </a:spcBef>
              <a:spcAft>
                <a:spcPts val="0"/>
              </a:spcAft>
              <a:buClr>
                <a:schemeClr val="dk1"/>
              </a:buClr>
              <a:buSzPts val="2800"/>
              <a:buFont typeface="Noto Sans Symbols"/>
              <a:buNone/>
              <a:defRPr sz="2800" b="0" i="0" u="none" strike="noStrike" cap="none">
                <a:solidFill>
                  <a:schemeClr val="dk1"/>
                </a:solidFill>
                <a:latin typeface="Cambria"/>
                <a:ea typeface="Cambria"/>
                <a:cs typeface="Cambria"/>
                <a:sym typeface="Cambria"/>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mbria"/>
                <a:ea typeface="Cambria"/>
                <a:cs typeface="Cambria"/>
                <a:sym typeface="Cambria"/>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8" name="Shape 68"/>
          <p:cNvSpPr txBox="1">
            <a:spLocks noGrp="1"/>
          </p:cNvSpPr>
          <p:nvPr>
            <p:ph type="body" idx="1"/>
          </p:nvPr>
        </p:nvSpPr>
        <p:spPr>
          <a:xfrm>
            <a:off x="2389717" y="5367338"/>
            <a:ext cx="73152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Libre Baskerville"/>
              <a:buNone/>
              <a:defRPr sz="1400" b="0" i="0" u="none" strike="noStrike" cap="none">
                <a:solidFill>
                  <a:schemeClr val="dk1"/>
                </a:solidFill>
                <a:latin typeface="Libre Baskerville"/>
                <a:ea typeface="Libre Baskerville"/>
                <a:cs typeface="Libre Baskerville"/>
                <a:sym typeface="Libre Baskerville"/>
              </a:defRPr>
            </a:lvl1pPr>
            <a:lvl2pPr marL="914400" marR="0" lvl="1" indent="-228600" algn="l" rtl="0">
              <a:spcBef>
                <a:spcPts val="240"/>
              </a:spcBef>
              <a:spcAft>
                <a:spcPts val="0"/>
              </a:spcAft>
              <a:buClr>
                <a:schemeClr val="dk1"/>
              </a:buClr>
              <a:buSzPts val="1200"/>
              <a:buFont typeface="Noto Sans Symbols"/>
              <a:buNone/>
              <a:defRPr sz="1200" b="0" i="0" u="none" strike="noStrike" cap="none">
                <a:solidFill>
                  <a:schemeClr val="dk1"/>
                </a:solidFill>
                <a:latin typeface="Cambria"/>
                <a:ea typeface="Cambria"/>
                <a:cs typeface="Cambria"/>
                <a:sym typeface="Cambria"/>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mbria"/>
                <a:ea typeface="Cambria"/>
                <a:cs typeface="Cambria"/>
                <a:sym typeface="Cambria"/>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mbria"/>
                <a:ea typeface="Cambria"/>
                <a:cs typeface="Cambria"/>
                <a:sym typeface="Cambria"/>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mbria"/>
                <a:ea typeface="Cambria"/>
                <a:cs typeface="Cambria"/>
                <a:sym typeface="Cambria"/>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9" name="Shape 69"/>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70" name="Shape 70"/>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71" name="Shape 7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spTree>
    <p:extLst>
      <p:ext uri="{BB962C8B-B14F-4D97-AF65-F5344CB8AC3E}">
        <p14:creationId xmlns:p14="http://schemas.microsoft.com/office/powerpoint/2010/main" val="1910288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Libre Baskerville"/>
              <a:buNone/>
              <a:defRPr sz="4400" b="0" i="0" u="none" strike="noStrike" cap="none">
                <a:solidFill>
                  <a:schemeClr val="dk1"/>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Libre Baskerville"/>
              <a:buChar char="•"/>
              <a:defRPr sz="3200" b="0" i="0" u="none" strike="noStrike" cap="none">
                <a:solidFill>
                  <a:schemeClr val="dk1"/>
                </a:solidFill>
                <a:latin typeface="Libre Baskerville"/>
                <a:ea typeface="Libre Baskerville"/>
                <a:cs typeface="Libre Baskerville"/>
                <a:sym typeface="Libre Baskerville"/>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0607E275-3E07-457B-8B7D-13274C69256D}" type="datetimeFigureOut">
              <a:rPr lang="en-IN" smtClean="0"/>
              <a:t>20/11/20</a:t>
            </a:fld>
            <a:endParaRPr lang="en-IN"/>
          </a:p>
        </p:txBody>
      </p:sp>
      <p:sp>
        <p:nvSpPr>
          <p:cNvPr id="9" name="Shape 9"/>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IN"/>
          </a:p>
        </p:txBody>
      </p:sp>
      <p:sp>
        <p:nvSpPr>
          <p:cNvPr id="10" name="Shape 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7C4E1ADF-A29C-4101-B98B-FF5C172F6D6A}" type="slidenum">
              <a:rPr lang="en-IN" smtClean="0"/>
              <a:t>‹#›</a:t>
            </a:fld>
            <a:endParaRPr lang="en-IN"/>
          </a:p>
        </p:txBody>
      </p:sp>
      <p:pic>
        <p:nvPicPr>
          <p:cNvPr id="11" name="Shape 11" descr="E:\Brand &amp; all that\Greatlearning Logo\Greatlearning Logo.jpg"/>
          <p:cNvPicPr preferRelativeResize="0"/>
          <p:nvPr/>
        </p:nvPicPr>
        <p:blipFill rotWithShape="1">
          <a:blip r:embed="rId13">
            <a:alphaModFix/>
          </a:blip>
          <a:srcRect l="19363" t="19598" r="17929" b="71117"/>
          <a:stretch/>
        </p:blipFill>
        <p:spPr>
          <a:xfrm>
            <a:off x="8576987" y="1"/>
            <a:ext cx="3598333" cy="565151"/>
          </a:xfrm>
          <a:prstGeom prst="rect">
            <a:avLst/>
          </a:prstGeom>
          <a:noFill/>
          <a:ln>
            <a:noFill/>
          </a:ln>
        </p:spPr>
      </p:pic>
      <p:grpSp>
        <p:nvGrpSpPr>
          <p:cNvPr id="12" name="Shape 12"/>
          <p:cNvGrpSpPr/>
          <p:nvPr/>
        </p:nvGrpSpPr>
        <p:grpSpPr>
          <a:xfrm>
            <a:off x="0" y="0"/>
            <a:ext cx="508000" cy="1371600"/>
            <a:chOff x="0" y="0"/>
            <a:chExt cx="381000" cy="1371600"/>
          </a:xfrm>
        </p:grpSpPr>
        <p:sp>
          <p:nvSpPr>
            <p:cNvPr id="13" name="Shape 13"/>
            <p:cNvSpPr/>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Shape 14"/>
            <p:cNvSpPr/>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47780405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33545" y="2416476"/>
            <a:ext cx="6106511" cy="2030303"/>
          </a:xfrm>
        </p:spPr>
        <p:txBody>
          <a:bodyPr/>
          <a:lstStyle/>
          <a:p>
            <a:r>
              <a:rPr lang="en-IN" sz="3600" b="1" dirty="0">
                <a:solidFill>
                  <a:schemeClr val="accent5"/>
                </a:solidFill>
              </a:rPr>
              <a:t>CAPSTONE PRESENTATION</a:t>
            </a:r>
            <a:br>
              <a:rPr lang="en-IN" dirty="0">
                <a:solidFill>
                  <a:schemeClr val="accent5"/>
                </a:solidFill>
              </a:rPr>
            </a:br>
            <a:r>
              <a:rPr lang="en-US" b="1" dirty="0">
                <a:solidFill>
                  <a:schemeClr val="accent5"/>
                </a:solidFill>
              </a:rPr>
              <a:t>RETAIL DATA ANALYTICS</a:t>
            </a:r>
            <a:endParaRPr lang="en-IN" dirty="0">
              <a:solidFill>
                <a:schemeClr val="accent5"/>
              </a:solidFill>
            </a:endParaRPr>
          </a:p>
        </p:txBody>
      </p:sp>
      <p:pic>
        <p:nvPicPr>
          <p:cNvPr id="4" name="Picture 3" descr="How underserved areas recruit grocery stores">
            <a:extLst>
              <a:ext uri="{FF2B5EF4-FFF2-40B4-BE49-F238E27FC236}">
                <a16:creationId xmlns:a16="http://schemas.microsoft.com/office/drawing/2014/main" id="{B073C74E-76E2-504E-8851-2FC7A8C1F4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659" y="1629104"/>
            <a:ext cx="5535886" cy="3930868"/>
          </a:xfrm>
          <a:prstGeom prst="rect">
            <a:avLst/>
          </a:prstGeom>
          <a:noFill/>
          <a:ln>
            <a:noFill/>
          </a:ln>
        </p:spPr>
      </p:pic>
      <p:sp>
        <p:nvSpPr>
          <p:cNvPr id="5" name="Rectangle 4">
            <a:extLst>
              <a:ext uri="{FF2B5EF4-FFF2-40B4-BE49-F238E27FC236}">
                <a16:creationId xmlns:a16="http://schemas.microsoft.com/office/drawing/2014/main" id="{B312BB94-6A59-BA45-932A-C0666085B7BA}"/>
              </a:ext>
            </a:extLst>
          </p:cNvPr>
          <p:cNvSpPr/>
          <p:nvPr/>
        </p:nvSpPr>
        <p:spPr>
          <a:xfrm>
            <a:off x="9606455" y="5948139"/>
            <a:ext cx="2585545" cy="830997"/>
          </a:xfrm>
          <a:prstGeom prst="rect">
            <a:avLst/>
          </a:prstGeom>
        </p:spPr>
        <p:txBody>
          <a:bodyPr wrap="square">
            <a:spAutoFit/>
          </a:bodyPr>
          <a:lstStyle/>
          <a:p>
            <a:pPr algn="ctr">
              <a:spcAft>
                <a:spcPts val="0"/>
              </a:spcAft>
            </a:pPr>
            <a:r>
              <a:rPr lang="en-US" sz="2400" b="1" dirty="0">
                <a:solidFill>
                  <a:schemeClr val="accent5"/>
                </a:solidFill>
                <a:latin typeface="Libre Baskerville"/>
                <a:sym typeface="Libre Baskerville"/>
              </a:rPr>
              <a:t>SHWETA GUPTA</a:t>
            </a:r>
          </a:p>
          <a:p>
            <a:pPr algn="ctr">
              <a:spcAft>
                <a:spcPts val="0"/>
              </a:spcAft>
            </a:pPr>
            <a:r>
              <a:rPr lang="en-US" sz="2400" b="1" dirty="0">
                <a:solidFill>
                  <a:schemeClr val="accent5"/>
                </a:solidFill>
                <a:latin typeface="Libre Baskerville"/>
                <a:sym typeface="Libre Baskerville"/>
              </a:rPr>
              <a:t>PGPBABI</a:t>
            </a:r>
            <a:endParaRPr lang="en-IN" sz="2400" b="1" dirty="0">
              <a:solidFill>
                <a:schemeClr val="accent5"/>
              </a:solidFill>
              <a:latin typeface="Libre Baskerville"/>
              <a:sym typeface="Libre Baskerville"/>
            </a:endParaRPr>
          </a:p>
        </p:txBody>
      </p:sp>
    </p:spTree>
    <p:extLst>
      <p:ext uri="{BB962C8B-B14F-4D97-AF65-F5344CB8AC3E}">
        <p14:creationId xmlns:p14="http://schemas.microsoft.com/office/powerpoint/2010/main" val="49089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B9B5-B93D-7240-BAB6-8C73019FEB50}"/>
              </a:ext>
            </a:extLst>
          </p:cNvPr>
          <p:cNvSpPr>
            <a:spLocks noGrp="1"/>
          </p:cNvSpPr>
          <p:nvPr>
            <p:ph type="title"/>
          </p:nvPr>
        </p:nvSpPr>
        <p:spPr>
          <a:xfrm>
            <a:off x="6684579" y="3038856"/>
            <a:ext cx="5507421" cy="1848454"/>
          </a:xfrm>
        </p:spPr>
        <p:txBody>
          <a:bodyPr/>
          <a:lstStyle/>
          <a:p>
            <a:r>
              <a:rPr lang="en-US" b="1" dirty="0">
                <a:solidFill>
                  <a:schemeClr val="accent5"/>
                </a:solidFill>
              </a:rPr>
              <a:t>MODELING APPROACH</a:t>
            </a:r>
            <a:br>
              <a:rPr lang="en-US" b="1" dirty="0">
                <a:solidFill>
                  <a:schemeClr val="accent5"/>
                </a:solidFill>
              </a:rPr>
            </a:br>
            <a:r>
              <a:rPr lang="en-US" b="1" dirty="0">
                <a:solidFill>
                  <a:schemeClr val="accent5"/>
                </a:solidFill>
              </a:rPr>
              <a:t>AND SUMMARY</a:t>
            </a:r>
          </a:p>
        </p:txBody>
      </p:sp>
      <p:pic>
        <p:nvPicPr>
          <p:cNvPr id="4" name="Picture 3">
            <a:extLst>
              <a:ext uri="{FF2B5EF4-FFF2-40B4-BE49-F238E27FC236}">
                <a16:creationId xmlns:a16="http://schemas.microsoft.com/office/drawing/2014/main" id="{1D14AFAA-5B4D-0F45-B26B-250FB6887018}"/>
              </a:ext>
            </a:extLst>
          </p:cNvPr>
          <p:cNvPicPr>
            <a:picLocks noChangeAspect="1"/>
          </p:cNvPicPr>
          <p:nvPr/>
        </p:nvPicPr>
        <p:blipFill>
          <a:blip r:embed="rId2"/>
          <a:stretch>
            <a:fillRect/>
          </a:stretch>
        </p:blipFill>
        <p:spPr>
          <a:xfrm>
            <a:off x="136196" y="1528434"/>
            <a:ext cx="6832600" cy="5054600"/>
          </a:xfrm>
          <a:prstGeom prst="rect">
            <a:avLst/>
          </a:prstGeom>
        </p:spPr>
      </p:pic>
    </p:spTree>
    <p:extLst>
      <p:ext uri="{BB962C8B-B14F-4D97-AF65-F5344CB8AC3E}">
        <p14:creationId xmlns:p14="http://schemas.microsoft.com/office/powerpoint/2010/main" val="137850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solidFill>
              </a:rPr>
              <a:t>Modelling Approach Used &amp; Why</a:t>
            </a:r>
          </a:p>
        </p:txBody>
      </p:sp>
      <p:sp>
        <p:nvSpPr>
          <p:cNvPr id="3" name="Text Placeholder 2"/>
          <p:cNvSpPr>
            <a:spLocks noGrp="1"/>
          </p:cNvSpPr>
          <p:nvPr>
            <p:ph type="body" idx="1"/>
          </p:nvPr>
        </p:nvSpPr>
        <p:spPr>
          <a:xfrm>
            <a:off x="609600" y="1102327"/>
            <a:ext cx="11256579" cy="5939603"/>
          </a:xfrm>
        </p:spPr>
        <p:txBody>
          <a:bodyPr/>
          <a:lstStyle/>
          <a:p>
            <a:pPr marL="25400" indent="0">
              <a:buNone/>
            </a:pPr>
            <a:r>
              <a:rPr lang="en-US" sz="160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Data Treatment</a:t>
            </a:r>
          </a:p>
          <a:p>
            <a:r>
              <a:rPr lang="en-US" sz="1600" dirty="0">
                <a:latin typeface="Verdana" panose="020B0604030504040204" pitchFamily="34" charset="0"/>
                <a:ea typeface="Verdana" panose="020B0604030504040204" pitchFamily="34" charset="0"/>
                <a:cs typeface="Verdana" panose="020B0604030504040204" pitchFamily="34" charset="0"/>
              </a:rPr>
              <a:t>Created two datasets - one with no missing values and one with imputed missing values</a:t>
            </a:r>
          </a:p>
          <a:p>
            <a:pPr lvl="0"/>
            <a:r>
              <a:rPr lang="en-US" sz="1600" dirty="0">
                <a:latin typeface="Verdana" panose="020B0604030504040204" pitchFamily="34" charset="0"/>
                <a:ea typeface="Verdana" panose="020B0604030504040204" pitchFamily="34" charset="0"/>
                <a:cs typeface="Verdana" panose="020B0604030504040204" pitchFamily="34" charset="0"/>
              </a:rPr>
              <a:t>Treated outliers in the data using flooring and capping method. </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0"/>
            <a:r>
              <a:rPr lang="en-US" sz="1600" dirty="0">
                <a:latin typeface="Verdana" panose="020B0604030504040204" pitchFamily="34" charset="0"/>
                <a:ea typeface="Verdana" panose="020B0604030504040204" pitchFamily="34" charset="0"/>
                <a:cs typeface="Verdana" panose="020B0604030504040204" pitchFamily="34" charset="0"/>
              </a:rPr>
              <a:t>Treated missing values in markdown variables, we replaced NAs with average markdown values</a:t>
            </a:r>
          </a:p>
          <a:p>
            <a:r>
              <a:rPr lang="en-IN" sz="1600" dirty="0">
                <a:latin typeface="Verdana" panose="020B0604030504040204" pitchFamily="34" charset="0"/>
                <a:ea typeface="Verdana" panose="020B0604030504040204" pitchFamily="34" charset="0"/>
                <a:cs typeface="Verdana" panose="020B0604030504040204" pitchFamily="34" charset="0"/>
              </a:rPr>
              <a:t>We then partitioned the data into Train and Test dataset in 70:30 ratio</a:t>
            </a:r>
          </a:p>
          <a:p>
            <a:pPr marL="25400" lvl="0" indent="0">
              <a:buNone/>
            </a:pPr>
            <a:r>
              <a:rPr lang="en-IN" sz="160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Modeling</a:t>
            </a:r>
            <a:endParaRPr lang="en-US" sz="160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We need to predict Sales of stores, so our </a:t>
            </a:r>
            <a:r>
              <a:rPr lang="en-US" sz="1600" b="1" dirty="0">
                <a:latin typeface="Verdana" panose="020B0604030504040204" pitchFamily="34" charset="0"/>
                <a:ea typeface="Verdana" panose="020B0604030504040204" pitchFamily="34" charset="0"/>
                <a:cs typeface="Verdana" panose="020B0604030504040204" pitchFamily="34" charset="0"/>
              </a:rPr>
              <a:t>dependent variable is weekly sales</a:t>
            </a:r>
            <a:r>
              <a:rPr lang="en-US" sz="1600" dirty="0">
                <a:latin typeface="Verdana" panose="020B0604030504040204" pitchFamily="34" charset="0"/>
                <a:ea typeface="Verdana" panose="020B0604030504040204" pitchFamily="34" charset="0"/>
                <a:cs typeface="Verdana" panose="020B0604030504040204" pitchFamily="34" charset="0"/>
              </a:rPr>
              <a:t> which is a continuous variable. Also our predictor variables are a mix of continuous and factor variables</a:t>
            </a:r>
          </a:p>
          <a:p>
            <a:r>
              <a:rPr lang="en-US" sz="1600" dirty="0">
                <a:latin typeface="Verdana" panose="020B0604030504040204" pitchFamily="34" charset="0"/>
                <a:ea typeface="Verdana" panose="020B0604030504040204" pitchFamily="34" charset="0"/>
                <a:cs typeface="Verdana" panose="020B0604030504040204" pitchFamily="34" charset="0"/>
              </a:rPr>
              <a:t>Hence we chose the below mentioned algorithms for modeling weekly sales which are suitable for this task </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Linear Regression</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Forward and Backward Regression</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SVM</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Random Forest</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Decision Trees – Cart</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err="1">
                <a:latin typeface="Verdana" panose="020B0604030504040204" pitchFamily="34" charset="0"/>
                <a:ea typeface="Verdana" panose="020B0604030504040204" pitchFamily="34" charset="0"/>
                <a:cs typeface="Verdana" panose="020B0604030504040204" pitchFamily="34" charset="0"/>
              </a:rPr>
              <a:t>XGboost</a:t>
            </a:r>
            <a:endParaRPr lang="en-IN" sz="1600" dirty="0">
              <a:latin typeface="Verdana" panose="020B0604030504040204" pitchFamily="34" charset="0"/>
              <a:ea typeface="Verdana" panose="020B0604030504040204" pitchFamily="34" charset="0"/>
              <a:cs typeface="Verdana" panose="020B0604030504040204" pitchFamily="34" charset="0"/>
            </a:endParaRPr>
          </a:p>
          <a:p>
            <a:r>
              <a:rPr lang="en-IN" sz="1600" dirty="0">
                <a:latin typeface="Verdana" panose="020B0604030504040204" pitchFamily="34" charset="0"/>
                <a:ea typeface="Verdana" panose="020B0604030504040204" pitchFamily="34" charset="0"/>
                <a:cs typeface="Verdana" panose="020B0604030504040204" pitchFamily="34" charset="0"/>
              </a:rPr>
              <a:t>To arrive at the best fit model, we compared </a:t>
            </a:r>
            <a:r>
              <a:rPr lang="en-IN" sz="1600" dirty="0" err="1">
                <a:latin typeface="Verdana" panose="020B0604030504040204" pitchFamily="34" charset="0"/>
                <a:ea typeface="Verdana" panose="020B0604030504040204" pitchFamily="34" charset="0"/>
                <a:cs typeface="Verdana" panose="020B0604030504040204" pitchFamily="34" charset="0"/>
              </a:rPr>
              <a:t>Rsqaure</a:t>
            </a:r>
            <a:r>
              <a:rPr lang="en-IN" sz="1600" dirty="0">
                <a:latin typeface="Verdana" panose="020B0604030504040204" pitchFamily="34" charset="0"/>
                <a:ea typeface="Verdana" panose="020B0604030504040204" pitchFamily="34" charset="0"/>
                <a:cs typeface="Verdana" panose="020B0604030504040204" pitchFamily="34" charset="0"/>
              </a:rPr>
              <a:t>, RMSE and MSE across all the models, and the one with lowest RMSE is chosen as the final model</a:t>
            </a:r>
          </a:p>
        </p:txBody>
      </p:sp>
    </p:spTree>
    <p:extLst>
      <p:ext uri="{BB962C8B-B14F-4D97-AF65-F5344CB8AC3E}">
        <p14:creationId xmlns:p14="http://schemas.microsoft.com/office/powerpoint/2010/main" val="301065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EF13-3716-4143-8DCC-05020FB1289E}"/>
              </a:ext>
            </a:extLst>
          </p:cNvPr>
          <p:cNvSpPr>
            <a:spLocks noGrp="1"/>
          </p:cNvSpPr>
          <p:nvPr>
            <p:ph type="title"/>
          </p:nvPr>
        </p:nvSpPr>
        <p:spPr/>
        <p:txBody>
          <a:bodyPr/>
          <a:lstStyle/>
          <a:p>
            <a:r>
              <a:rPr lang="en-US" dirty="0">
                <a:solidFill>
                  <a:schemeClr val="accent5"/>
                </a:solidFill>
              </a:rPr>
              <a:t>Linear Regression – Final Model Summary</a:t>
            </a:r>
          </a:p>
        </p:txBody>
      </p:sp>
      <p:sp>
        <p:nvSpPr>
          <p:cNvPr id="10" name="Rectangle 6">
            <a:extLst>
              <a:ext uri="{FF2B5EF4-FFF2-40B4-BE49-F238E27FC236}">
                <a16:creationId xmlns:a16="http://schemas.microsoft.com/office/drawing/2014/main" id="{6F068E46-EE99-6245-9773-265C17E95A5D}"/>
              </a:ext>
            </a:extLst>
          </p:cNvPr>
          <p:cNvSpPr>
            <a:spLocks noChangeArrowheads="1"/>
          </p:cNvSpPr>
          <p:nvPr/>
        </p:nvSpPr>
        <p:spPr bwMode="auto">
          <a:xfrm>
            <a:off x="325820" y="1544990"/>
            <a:ext cx="8187559"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onaco" pitchFamily="2" charset="77"/>
                <a:ea typeface="Times New Roman" panose="02020603050405020304" pitchFamily="18" charset="0"/>
              </a:rPr>
              <a:t>                </a:t>
            </a:r>
            <a:r>
              <a:rPr kumimoji="0" lang="en-US" altLang="en-US" b="0" i="0" u="none" strike="noStrike" cap="none" normalizeH="0" baseline="0" dirty="0">
                <a:ln>
                  <a:noFill/>
                </a:ln>
                <a:solidFill>
                  <a:schemeClr val="accent6">
                    <a:lumMod val="60000"/>
                    <a:lumOff val="40000"/>
                  </a:schemeClr>
                </a:solidFill>
                <a:effectLst/>
                <a:latin typeface="Monaco" pitchFamily="2" charset="77"/>
                <a:ea typeface="Times New Roman" panose="02020603050405020304" pitchFamily="18" charset="0"/>
              </a:rPr>
              <a:t>Estimate 	Std. Error t value </a:t>
            </a:r>
            <a:r>
              <a:rPr kumimoji="0" lang="en-US" altLang="en-US" b="0" i="0" u="none" strike="noStrike" cap="none" normalizeH="0" baseline="0" dirty="0" err="1">
                <a:ln>
                  <a:noFill/>
                </a:ln>
                <a:solidFill>
                  <a:schemeClr val="accent6">
                    <a:lumMod val="60000"/>
                    <a:lumOff val="40000"/>
                  </a:schemeClr>
                </a:solidFill>
                <a:effectLst/>
                <a:latin typeface="Monaco" pitchFamily="2" charset="77"/>
                <a:ea typeface="Times New Roman" panose="02020603050405020304" pitchFamily="18" charset="0"/>
              </a:rPr>
              <a:t>Pr</a:t>
            </a:r>
            <a:r>
              <a:rPr kumimoji="0" lang="en-US" altLang="en-US" b="0" i="0" u="none" strike="noStrike" cap="none" normalizeH="0" baseline="0" dirty="0">
                <a:ln>
                  <a:noFill/>
                </a:ln>
                <a:solidFill>
                  <a:schemeClr val="accent6">
                    <a:lumMod val="60000"/>
                    <a:lumOff val="40000"/>
                  </a:schemeClr>
                </a:solidFill>
                <a:effectLst/>
                <a:latin typeface="Monaco" pitchFamily="2" charset="77"/>
                <a:ea typeface="Times New Roman" panose="02020603050405020304" pitchFamily="18" charset="0"/>
              </a:rPr>
              <a:t>(&gt;|t|)</a:t>
            </a: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 (Intercept)    2.836e+04  1.594e+04   1.778 0.075332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Temperature    1.194e+01  4.683e+00   2.551 0.010749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Monaco" pitchFamily="2" charset="77"/>
                <a:ea typeface="Times New Roman" panose="02020603050405020304" pitchFamily="18" charset="0"/>
              </a:rPr>
              <a:t>Fuel_Price</a:t>
            </a: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    -9.342e+02  2.224e+02  -4.201 2.66e-05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MarkDown2     -6.920e-02  7.842e-03  -8.824  &lt; 2e-16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MarkDown3      2.028e+00  1.054e-01  19.251  &lt; 2e-16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CPI            2.877e+02  9.660e+01   2.978 0.002904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Unemployment   5.112e+02  2.024e+02   2.526 0.011536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Store2         3.465e+03  3.260e+02  10.628  &lt; 2e-16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Date          -4.349e+00  1.150e+00  -3.781 0.000156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Monaco" pitchFamily="2" charset="77"/>
                <a:ea typeface="Times New Roman" panose="02020603050405020304" pitchFamily="18" charset="0"/>
              </a:rPr>
              <a:t>IsHolidayTRUE</a:t>
            </a: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  6.535e+02  1.345e+02   4.859 1.19e-06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pitchFamily="2" charset="77"/>
                <a:ea typeface="Times New Roman" panose="02020603050405020304" pitchFamily="18" charset="0"/>
              </a:rPr>
              <a:t>Dept2          2.706e+04  4.612e+02  58.668  &lt; 2e-16 ***</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A12629E8-A903-184D-B363-BB4A47BED0BD}"/>
              </a:ext>
            </a:extLst>
          </p:cNvPr>
          <p:cNvSpPr>
            <a:spLocks noChangeArrowheads="1"/>
          </p:cNvSpPr>
          <p:nvPr/>
        </p:nvSpPr>
        <p:spPr bwMode="auto">
          <a:xfrm>
            <a:off x="325820" y="5321216"/>
            <a:ext cx="7493876" cy="78483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Monaco" pitchFamily="2" charset="77"/>
                <a:ea typeface="Times New Roman" panose="02020603050405020304" pitchFamily="18" charset="0"/>
              </a:rPr>
              <a:t>Residual standard error: 9750 on 62668 degrees of freedom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Monaco" pitchFamily="2" charset="77"/>
                <a:ea typeface="Times New Roman" panose="02020603050405020304" pitchFamily="18" charset="0"/>
              </a:rPr>
              <a:t>Multiple R-squared:  0.7481,	Adjusted R-squared:  0.7476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Monaco" pitchFamily="2" charset="77"/>
                <a:ea typeface="Times New Roman" panose="02020603050405020304" pitchFamily="18" charset="0"/>
              </a:rPr>
              <a:t>F-statistic:  1410 on 132 and 62668 DF,  p-value: &lt; 2.2e-16</a:t>
            </a:r>
            <a:r>
              <a:rPr kumimoji="0" lang="en-US" altLang="en-US" sz="1100" b="0" i="0" u="none" strike="noStrike" cap="none" normalizeH="0" baseline="0" dirty="0">
                <a:ln>
                  <a:noFill/>
                </a:ln>
                <a:solidFill>
                  <a:srgbClr val="00B050"/>
                </a:solidFill>
                <a:effectLst/>
              </a:rPr>
              <a:t> </a:t>
            </a:r>
            <a:endParaRPr kumimoji="0" lang="en-US" altLang="en-US" sz="2400" b="0" i="0" u="none" strike="noStrike" cap="none" normalizeH="0" baseline="0" dirty="0">
              <a:ln>
                <a:noFill/>
              </a:ln>
              <a:solidFill>
                <a:srgbClr val="00B050"/>
              </a:solidFill>
              <a:effectLst/>
              <a:latin typeface="Arial" panose="020B0604020202020204" pitchFamily="34" charset="0"/>
            </a:endParaRPr>
          </a:p>
        </p:txBody>
      </p:sp>
      <p:sp>
        <p:nvSpPr>
          <p:cNvPr id="13" name="TextBox 12">
            <a:extLst>
              <a:ext uri="{FF2B5EF4-FFF2-40B4-BE49-F238E27FC236}">
                <a16:creationId xmlns:a16="http://schemas.microsoft.com/office/drawing/2014/main" id="{7E5E6278-3CE8-1C4B-856D-ECEA81884F5A}"/>
              </a:ext>
            </a:extLst>
          </p:cNvPr>
          <p:cNvSpPr txBox="1"/>
          <p:nvPr/>
        </p:nvSpPr>
        <p:spPr>
          <a:xfrm>
            <a:off x="3683876" y="1206436"/>
            <a:ext cx="2060028" cy="338554"/>
          </a:xfrm>
          <a:prstGeom prst="rect">
            <a:avLst/>
          </a:prstGeom>
          <a:noFill/>
        </p:spPr>
        <p:txBody>
          <a:bodyPr wrap="square" rtlCol="0">
            <a:spAutoFit/>
          </a:bodyPr>
          <a:lstStyle/>
          <a:p>
            <a:r>
              <a:rPr lang="en-US" sz="160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COEFFICIENTS</a:t>
            </a:r>
          </a:p>
        </p:txBody>
      </p:sp>
      <p:sp>
        <p:nvSpPr>
          <p:cNvPr id="15" name="Rounded Rectangle 14">
            <a:extLst>
              <a:ext uri="{FF2B5EF4-FFF2-40B4-BE49-F238E27FC236}">
                <a16:creationId xmlns:a16="http://schemas.microsoft.com/office/drawing/2014/main" id="{94543D41-8DAB-7D46-9354-14586E384B69}"/>
              </a:ext>
            </a:extLst>
          </p:cNvPr>
          <p:cNvSpPr/>
          <p:nvPr/>
        </p:nvSpPr>
        <p:spPr>
          <a:xfrm>
            <a:off x="8145518" y="1417639"/>
            <a:ext cx="3941380" cy="4688408"/>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spcAft>
                <a:spcPts val="0"/>
              </a:spcAft>
              <a:buFont typeface="Arial" panose="020B0604020202020204" pitchFamily="34" charset="0"/>
              <a:buChar char="•"/>
            </a:pPr>
            <a:r>
              <a:rPr lang="en-IN" sz="1400" dirty="0">
                <a:solidFill>
                  <a:schemeClr val="tx1"/>
                </a:solidFill>
                <a:latin typeface="Verdana" panose="020B0604030504040204" pitchFamily="34" charset="0"/>
                <a:ea typeface="Verdana" panose="020B0604030504040204" pitchFamily="34" charset="0"/>
                <a:cs typeface="Verdana" panose="020B0604030504040204" pitchFamily="34" charset="0"/>
              </a:rPr>
              <a:t>R square - 74.8% of the variance found in response variable can be explained by the predictor variables</a:t>
            </a:r>
          </a:p>
          <a:p>
            <a:pPr marL="285750" lvl="0" indent="-285750">
              <a:spcAft>
                <a:spcPts val="0"/>
              </a:spcAft>
              <a:buFont typeface="Arial" panose="020B0604020202020204" pitchFamily="34" charset="0"/>
              <a:buChar char="•"/>
            </a:pP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The Residual Standard Error indicates that actual weekly sales can deviate from the true regression line by </a:t>
            </a:r>
            <a:r>
              <a:rPr lang="en-US" sz="1400" dirty="0" err="1">
                <a:solidFill>
                  <a:schemeClr val="tx1"/>
                </a:solidFill>
                <a:latin typeface="Verdana" panose="020B0604030504040204" pitchFamily="34" charset="0"/>
                <a:ea typeface="Verdana" panose="020B0604030504040204" pitchFamily="34" charset="0"/>
                <a:cs typeface="Verdana" panose="020B0604030504040204" pitchFamily="34" charset="0"/>
              </a:rPr>
              <a:t>approx</a:t>
            </a: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400" b="1" dirty="0">
                <a:solidFill>
                  <a:schemeClr val="tx1"/>
                </a:solidFill>
                <a:latin typeface="Verdana" panose="020B0604030504040204" pitchFamily="34" charset="0"/>
                <a:ea typeface="Verdana" panose="020B0604030504040204" pitchFamily="34" charset="0"/>
                <a:cs typeface="Verdana" panose="020B0604030504040204" pitchFamily="34" charset="0"/>
              </a:rPr>
              <a:t>9750 </a:t>
            </a: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on average. </a:t>
            </a:r>
          </a:p>
          <a:p>
            <a:pPr marL="285750" indent="-285750">
              <a:buFont typeface="Arial" panose="020B0604020202020204" pitchFamily="34" charset="0"/>
              <a:buChar char="•"/>
            </a:pPr>
            <a:r>
              <a:rPr lang="en-IN" sz="1400" dirty="0">
                <a:solidFill>
                  <a:schemeClr val="tx1"/>
                </a:solidFill>
                <a:latin typeface="Verdana" panose="020B0604030504040204" pitchFamily="34" charset="0"/>
                <a:ea typeface="Verdana" panose="020B0604030504040204" pitchFamily="34" charset="0"/>
                <a:cs typeface="Verdana" panose="020B0604030504040204" pitchFamily="34" charset="0"/>
              </a:rPr>
              <a:t>The intercept indicates average weekly sales when we take average of all variables i.e. = </a:t>
            </a:r>
            <a:r>
              <a:rPr lang="en-US" alt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2.836e+04 </a:t>
            </a:r>
            <a:endPar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lvl="0" indent="-285750">
              <a:spcAft>
                <a:spcPts val="0"/>
              </a:spcAft>
              <a:buFont typeface="Arial" panose="020B0604020202020204" pitchFamily="34" charset="0"/>
              <a:buChar char="•"/>
            </a:pPr>
            <a:r>
              <a:rPr lang="en-IN" sz="1400" dirty="0">
                <a:solidFill>
                  <a:schemeClr val="tx1"/>
                </a:solidFill>
                <a:latin typeface="Verdana" panose="020B0604030504040204" pitchFamily="34" charset="0"/>
                <a:ea typeface="Verdana" panose="020B0604030504040204" pitchFamily="34" charset="0"/>
                <a:cs typeface="Verdana" panose="020B0604030504040204" pitchFamily="34" charset="0"/>
              </a:rPr>
              <a:t>The slope term for MarkDown3  means for every 1 unit increase in the MarkDown3 , weekly sales goes up by </a:t>
            </a:r>
            <a:r>
              <a:rPr lang="en-US" alt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2.028e+00 </a:t>
            </a:r>
          </a:p>
          <a:p>
            <a:pPr marL="285750" lvl="0" indent="-285750">
              <a:spcAft>
                <a:spcPts val="0"/>
              </a:spcAft>
              <a:buFont typeface="Arial" panose="020B0604020202020204" pitchFamily="34" charset="0"/>
              <a:buChar char="•"/>
            </a:pPr>
            <a:r>
              <a:rPr lang="en-US" sz="1400" dirty="0">
                <a:solidFill>
                  <a:schemeClr val="tx1"/>
                </a:solidFill>
                <a:latin typeface="Verdana" panose="020B0604030504040204" pitchFamily="34" charset="0"/>
                <a:ea typeface="Verdana" panose="020B0604030504040204" pitchFamily="34" charset="0"/>
                <a:cs typeface="Verdana" panose="020B0604030504040204" pitchFamily="34" charset="0"/>
              </a:rPr>
              <a:t>Since the P value is lower than 0.05 for all predictor variables , they are all significant in explaining response variable</a:t>
            </a:r>
            <a:endParaRPr lang="en-IN" sz="14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9B58CA15-B075-A04F-B392-E00D00372504}"/>
              </a:ext>
            </a:extLst>
          </p:cNvPr>
          <p:cNvSpPr txBox="1"/>
          <p:nvPr/>
        </p:nvSpPr>
        <p:spPr>
          <a:xfrm>
            <a:off x="0" y="6178361"/>
            <a:ext cx="12192000" cy="615553"/>
          </a:xfrm>
          <a:prstGeom prst="rect">
            <a:avLst/>
          </a:prstGeom>
          <a:solidFill>
            <a:schemeClr val="bg2">
              <a:lumMod val="20000"/>
              <a:lumOff val="80000"/>
            </a:schemeClr>
          </a:solidFill>
        </p:spPr>
        <p:txBody>
          <a:bodyPr wrap="square" rtlCol="0">
            <a:spAutoFit/>
          </a:bodyPr>
          <a:lstStyle/>
          <a:p>
            <a:r>
              <a:rPr lang="en-US" sz="120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HENCE, THE MODEL EQUATION</a:t>
            </a:r>
          </a:p>
          <a:p>
            <a:r>
              <a:rPr lang="en-US" sz="1100" b="1" i="1" dirty="0" err="1">
                <a:latin typeface="Verdana" panose="020B0604030504040204" pitchFamily="34" charset="0"/>
                <a:ea typeface="Verdana" panose="020B0604030504040204" pitchFamily="34" charset="0"/>
                <a:cs typeface="Verdana" panose="020B0604030504040204" pitchFamily="34" charset="0"/>
              </a:rPr>
              <a:t>Weekly_sales</a:t>
            </a:r>
            <a:r>
              <a:rPr lang="en-US" sz="1100" b="1" i="1" dirty="0">
                <a:latin typeface="Verdana" panose="020B0604030504040204" pitchFamily="34" charset="0"/>
                <a:ea typeface="Verdana" panose="020B0604030504040204" pitchFamily="34" charset="0"/>
                <a:cs typeface="Verdana" panose="020B0604030504040204" pitchFamily="34" charset="0"/>
              </a:rPr>
              <a:t> = </a:t>
            </a:r>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2.836e+04 + (</a:t>
            </a:r>
            <a:r>
              <a:rPr lang="en-US" altLang="en-US" sz="1100" b="1" dirty="0">
                <a:solidFill>
                  <a:srgbClr val="000000"/>
                </a:solidFill>
                <a:latin typeface="Verdana" panose="020B0604030504040204" pitchFamily="34" charset="0"/>
                <a:ea typeface="Verdana" panose="020B0604030504040204" pitchFamily="34" charset="0"/>
                <a:cs typeface="Verdana" panose="020B0604030504040204" pitchFamily="34" charset="0"/>
              </a:rPr>
              <a:t>1.194e+01 )</a:t>
            </a:r>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Temperature + (-9.342e+02)</a:t>
            </a:r>
            <a:r>
              <a:rPr lang="en-US" altLang="en-US" sz="1100" b="1" i="1" dirty="0" err="1">
                <a:solidFill>
                  <a:srgbClr val="000000"/>
                </a:solidFill>
                <a:latin typeface="Verdana" panose="020B0604030504040204" pitchFamily="34" charset="0"/>
                <a:ea typeface="Verdana" panose="020B0604030504040204" pitchFamily="34" charset="0"/>
                <a:cs typeface="Verdana" panose="020B0604030504040204" pitchFamily="34" charset="0"/>
              </a:rPr>
              <a:t>Fuel_price</a:t>
            </a:r>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 + (-6.920e-02)MarkDown2 + (2.028e+00)</a:t>
            </a:r>
            <a:r>
              <a:rPr lang="en-US" altLang="en-US" sz="1100" b="1" i="1" dirty="0" err="1">
                <a:solidFill>
                  <a:srgbClr val="000000"/>
                </a:solidFill>
                <a:latin typeface="Verdana" panose="020B0604030504040204" pitchFamily="34" charset="0"/>
                <a:ea typeface="Verdana" panose="020B0604030504040204" pitchFamily="34" charset="0"/>
                <a:cs typeface="Verdana" panose="020B0604030504040204" pitchFamily="34" charset="0"/>
              </a:rPr>
              <a:t>MarkDown</a:t>
            </a:r>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 3 + </a:t>
            </a:r>
          </a:p>
          <a:p>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(2.877e+02)CPI + (5.112e+02)Unemployment +(3.465e+03)Store2+(-4.349e+00)Date+ (6.535e+02)</a:t>
            </a:r>
            <a:r>
              <a:rPr lang="en-US" altLang="en-US" sz="1100" b="1" i="1" dirty="0" err="1">
                <a:solidFill>
                  <a:srgbClr val="000000"/>
                </a:solidFill>
                <a:latin typeface="Verdana" panose="020B0604030504040204" pitchFamily="34" charset="0"/>
                <a:ea typeface="Verdana" panose="020B0604030504040204" pitchFamily="34" charset="0"/>
                <a:cs typeface="Verdana" panose="020B0604030504040204" pitchFamily="34" charset="0"/>
              </a:rPr>
              <a:t>IsHolidayTrue</a:t>
            </a:r>
            <a:r>
              <a:rPr lang="en-US" altLang="en-US"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 + (2.706e+04)Dept2</a:t>
            </a:r>
            <a:r>
              <a:rPr lang="en-US" sz="1100" b="1" i="1"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36784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EF13-3716-4143-8DCC-05020FB1289E}"/>
              </a:ext>
            </a:extLst>
          </p:cNvPr>
          <p:cNvSpPr>
            <a:spLocks noGrp="1"/>
          </p:cNvSpPr>
          <p:nvPr>
            <p:ph type="title"/>
          </p:nvPr>
        </p:nvSpPr>
        <p:spPr/>
        <p:txBody>
          <a:bodyPr/>
          <a:lstStyle/>
          <a:p>
            <a:r>
              <a:rPr lang="en-US" dirty="0">
                <a:solidFill>
                  <a:schemeClr val="accent5"/>
                </a:solidFill>
              </a:rPr>
              <a:t>Random Forest Model – Importance Summary</a:t>
            </a:r>
          </a:p>
        </p:txBody>
      </p:sp>
      <p:sp>
        <p:nvSpPr>
          <p:cNvPr id="13" name="TextBox 12">
            <a:extLst>
              <a:ext uri="{FF2B5EF4-FFF2-40B4-BE49-F238E27FC236}">
                <a16:creationId xmlns:a16="http://schemas.microsoft.com/office/drawing/2014/main" id="{7E5E6278-3CE8-1C4B-856D-ECEA81884F5A}"/>
              </a:ext>
            </a:extLst>
          </p:cNvPr>
          <p:cNvSpPr txBox="1"/>
          <p:nvPr/>
        </p:nvSpPr>
        <p:spPr>
          <a:xfrm>
            <a:off x="898632" y="2120112"/>
            <a:ext cx="5586251" cy="4247317"/>
          </a:xfrm>
          <a:prstGeom prst="rect">
            <a:avLst/>
          </a:prstGeom>
          <a:noFill/>
        </p:spPr>
        <p:txBody>
          <a:bodyPr wrap="square" rtlCol="0">
            <a:spAutoFit/>
          </a:bodyPr>
          <a:lstStyle/>
          <a:p>
            <a:r>
              <a:rPr lang="en-IN" b="1" dirty="0"/>
              <a:t>		</a:t>
            </a:r>
            <a:r>
              <a:rPr lang="en-IN" b="1" dirty="0">
                <a:solidFill>
                  <a:schemeClr val="accent6">
                    <a:lumMod val="60000"/>
                    <a:lumOff val="40000"/>
                  </a:schemeClr>
                </a:solidFill>
              </a:rPr>
              <a:t>%</a:t>
            </a:r>
            <a:r>
              <a:rPr lang="en-IN" b="1" dirty="0" err="1">
                <a:solidFill>
                  <a:schemeClr val="accent6">
                    <a:lumMod val="60000"/>
                    <a:lumOff val="40000"/>
                  </a:schemeClr>
                </a:solidFill>
              </a:rPr>
              <a:t>IncMSE</a:t>
            </a:r>
            <a:r>
              <a:rPr lang="en-IN" b="1" dirty="0">
                <a:solidFill>
                  <a:schemeClr val="accent6">
                    <a:lumMod val="60000"/>
                    <a:lumOff val="40000"/>
                  </a:schemeClr>
                </a:solidFill>
              </a:rPr>
              <a:t>   	</a:t>
            </a:r>
            <a:r>
              <a:rPr lang="en-IN" b="1" dirty="0" err="1">
                <a:solidFill>
                  <a:schemeClr val="accent6">
                    <a:lumMod val="60000"/>
                    <a:lumOff val="40000"/>
                  </a:schemeClr>
                </a:solidFill>
              </a:rPr>
              <a:t>IncNodePurity</a:t>
            </a:r>
            <a:endParaRPr lang="en-IN" dirty="0">
              <a:solidFill>
                <a:schemeClr val="accent6">
                  <a:lumMod val="60000"/>
                  <a:lumOff val="40000"/>
                </a:schemeClr>
              </a:solidFill>
            </a:endParaRPr>
          </a:p>
          <a:p>
            <a:r>
              <a:rPr lang="en-IN" dirty="0">
                <a:solidFill>
                  <a:srgbClr val="00B050"/>
                </a:solidFill>
              </a:rPr>
              <a:t>Size        	 32312060.61  	878781542313</a:t>
            </a:r>
          </a:p>
          <a:p>
            <a:r>
              <a:rPr lang="en-IN" dirty="0"/>
              <a:t>Temperature   	1317174.21   	74339545383</a:t>
            </a:r>
          </a:p>
          <a:p>
            <a:r>
              <a:rPr lang="en-IN" dirty="0" err="1"/>
              <a:t>Fuel_Price</a:t>
            </a:r>
            <a:r>
              <a:rPr lang="en-IN" dirty="0"/>
              <a:t>    	1271922.63   	70823129334</a:t>
            </a:r>
          </a:p>
          <a:p>
            <a:r>
              <a:rPr lang="en-IN" dirty="0"/>
              <a:t>MarkDown1     	1127615.25   	81526669446</a:t>
            </a:r>
          </a:p>
          <a:p>
            <a:r>
              <a:rPr lang="en-IN" dirty="0"/>
              <a:t>MarkDown2      	699369.60   	56222629123</a:t>
            </a:r>
          </a:p>
          <a:p>
            <a:r>
              <a:rPr lang="en-IN" dirty="0">
                <a:solidFill>
                  <a:srgbClr val="00B050"/>
                </a:solidFill>
              </a:rPr>
              <a:t>MarkDown3     	3772058.13  	143219749978</a:t>
            </a:r>
          </a:p>
          <a:p>
            <a:r>
              <a:rPr lang="en-IN" dirty="0"/>
              <a:t>MarkDown4     	1454229.15   	89553069246</a:t>
            </a:r>
          </a:p>
          <a:p>
            <a:r>
              <a:rPr lang="en-IN" dirty="0">
                <a:solidFill>
                  <a:srgbClr val="00B050"/>
                </a:solidFill>
              </a:rPr>
              <a:t>MarkDown5     	1311896.26  	132809972816</a:t>
            </a:r>
          </a:p>
          <a:p>
            <a:r>
              <a:rPr lang="en-IN" dirty="0">
                <a:solidFill>
                  <a:srgbClr val="00B050"/>
                </a:solidFill>
              </a:rPr>
              <a:t>CPI          	12335881.93  	253363721080</a:t>
            </a:r>
          </a:p>
          <a:p>
            <a:r>
              <a:rPr lang="en-IN" dirty="0">
                <a:solidFill>
                  <a:srgbClr val="00B050"/>
                </a:solidFill>
              </a:rPr>
              <a:t>Unemployment  	8651117.95  	213581226906</a:t>
            </a:r>
          </a:p>
          <a:p>
            <a:r>
              <a:rPr lang="en-IN" dirty="0"/>
              <a:t>Date          	2016785.64   	68809549150</a:t>
            </a:r>
          </a:p>
          <a:p>
            <a:r>
              <a:rPr lang="en-IN" dirty="0" err="1"/>
              <a:t>IsHoliday</a:t>
            </a:r>
            <a:r>
              <a:rPr lang="en-IN" dirty="0"/>
              <a:t>        	7427.93    	3305156230</a:t>
            </a:r>
          </a:p>
          <a:p>
            <a:r>
              <a:rPr lang="en-IN" dirty="0">
                <a:solidFill>
                  <a:srgbClr val="00B050"/>
                </a:solidFill>
              </a:rPr>
              <a:t>Type         	15764058.37  	323300799529</a:t>
            </a:r>
          </a:p>
          <a:p>
            <a:r>
              <a:rPr lang="en-IN" dirty="0"/>
              <a:t>weight          	 1066.82    	3211695310</a:t>
            </a:r>
            <a:endParaRPr lang="en-US" sz="160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ounded Rectangle 14">
            <a:extLst>
              <a:ext uri="{FF2B5EF4-FFF2-40B4-BE49-F238E27FC236}">
                <a16:creationId xmlns:a16="http://schemas.microsoft.com/office/drawing/2014/main" id="{94543D41-8DAB-7D46-9354-14586E384B69}"/>
              </a:ext>
            </a:extLst>
          </p:cNvPr>
          <p:cNvSpPr/>
          <p:nvPr/>
        </p:nvSpPr>
        <p:spPr>
          <a:xfrm>
            <a:off x="6674069" y="2942897"/>
            <a:ext cx="5307724" cy="2039007"/>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Most important variables in the Random forest model are Type, CPI, Unemployment, Markdown5 ,Markdown 3 and Size</a:t>
            </a:r>
            <a:endParaRPr lang="en-IN"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4506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EF13-3716-4143-8DCC-05020FB1289E}"/>
              </a:ext>
            </a:extLst>
          </p:cNvPr>
          <p:cNvSpPr>
            <a:spLocks noGrp="1"/>
          </p:cNvSpPr>
          <p:nvPr>
            <p:ph type="title"/>
          </p:nvPr>
        </p:nvSpPr>
        <p:spPr/>
        <p:txBody>
          <a:bodyPr/>
          <a:lstStyle/>
          <a:p>
            <a:r>
              <a:rPr lang="en-US" dirty="0" err="1">
                <a:solidFill>
                  <a:schemeClr val="accent5"/>
                </a:solidFill>
              </a:rPr>
              <a:t>XGBoostModel</a:t>
            </a:r>
            <a:r>
              <a:rPr lang="en-US" dirty="0">
                <a:solidFill>
                  <a:schemeClr val="accent5"/>
                </a:solidFill>
              </a:rPr>
              <a:t> – Importance Summary</a:t>
            </a:r>
          </a:p>
        </p:txBody>
      </p:sp>
      <p:sp>
        <p:nvSpPr>
          <p:cNvPr id="15" name="Rounded Rectangle 14">
            <a:extLst>
              <a:ext uri="{FF2B5EF4-FFF2-40B4-BE49-F238E27FC236}">
                <a16:creationId xmlns:a16="http://schemas.microsoft.com/office/drawing/2014/main" id="{94543D41-8DAB-7D46-9354-14586E384B69}"/>
              </a:ext>
            </a:extLst>
          </p:cNvPr>
          <p:cNvSpPr/>
          <p:nvPr/>
        </p:nvSpPr>
        <p:spPr>
          <a:xfrm>
            <a:off x="6884276" y="3326526"/>
            <a:ext cx="5150069" cy="1629104"/>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Dept, Size and Store are the top 3 most important variables in our </a:t>
            </a:r>
            <a:r>
              <a:rPr lang="en-US" dirty="0" err="1">
                <a:solidFill>
                  <a:schemeClr val="tx1"/>
                </a:solidFill>
                <a:latin typeface="Verdana" panose="020B0604030504040204" pitchFamily="34" charset="0"/>
                <a:ea typeface="Verdana" panose="020B0604030504040204" pitchFamily="34" charset="0"/>
                <a:cs typeface="Verdana" panose="020B0604030504040204" pitchFamily="34" charset="0"/>
              </a:rPr>
              <a:t>XGBoost</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model.</a:t>
            </a:r>
            <a:endParaRPr lang="en-IN"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a:extLst>
              <a:ext uri="{FF2B5EF4-FFF2-40B4-BE49-F238E27FC236}">
                <a16:creationId xmlns:a16="http://schemas.microsoft.com/office/drawing/2014/main" id="{0A83263C-B909-F545-8D2B-CBCA10AEDB79}"/>
              </a:ext>
            </a:extLst>
          </p:cNvPr>
          <p:cNvGraphicFramePr>
            <a:graphicFrameLocks noGrp="1"/>
          </p:cNvGraphicFramePr>
          <p:nvPr>
            <p:extLst>
              <p:ext uri="{D42A27DB-BD31-4B8C-83A1-F6EECF244321}">
                <p14:modId xmlns:p14="http://schemas.microsoft.com/office/powerpoint/2010/main" val="450130061"/>
              </p:ext>
            </p:extLst>
          </p:nvPr>
        </p:nvGraphicFramePr>
        <p:xfrm>
          <a:off x="525517" y="1881352"/>
          <a:ext cx="5864776" cy="4739544"/>
        </p:xfrm>
        <a:graphic>
          <a:graphicData uri="http://schemas.openxmlformats.org/drawingml/2006/table">
            <a:tbl>
              <a:tblPr firstRow="1" firstCol="1" bandRow="1">
                <a:tableStyleId>{74C1A8A3-306A-4EB7-A6B1-4F7E0EB9C5D6}</a:tableStyleId>
              </a:tblPr>
              <a:tblGrid>
                <a:gridCol w="1466194">
                  <a:extLst>
                    <a:ext uri="{9D8B030D-6E8A-4147-A177-3AD203B41FA5}">
                      <a16:colId xmlns:a16="http://schemas.microsoft.com/office/drawing/2014/main" val="1706364440"/>
                    </a:ext>
                  </a:extLst>
                </a:gridCol>
                <a:gridCol w="1466194">
                  <a:extLst>
                    <a:ext uri="{9D8B030D-6E8A-4147-A177-3AD203B41FA5}">
                      <a16:colId xmlns:a16="http://schemas.microsoft.com/office/drawing/2014/main" val="2416357203"/>
                    </a:ext>
                  </a:extLst>
                </a:gridCol>
                <a:gridCol w="1466194">
                  <a:extLst>
                    <a:ext uri="{9D8B030D-6E8A-4147-A177-3AD203B41FA5}">
                      <a16:colId xmlns:a16="http://schemas.microsoft.com/office/drawing/2014/main" val="2457615468"/>
                    </a:ext>
                  </a:extLst>
                </a:gridCol>
                <a:gridCol w="1466194">
                  <a:extLst>
                    <a:ext uri="{9D8B030D-6E8A-4147-A177-3AD203B41FA5}">
                      <a16:colId xmlns:a16="http://schemas.microsoft.com/office/drawing/2014/main" val="1593231964"/>
                    </a:ext>
                  </a:extLst>
                </a:gridCol>
              </a:tblGrid>
              <a:tr h="545496">
                <a:tc>
                  <a:txBody>
                    <a:bodyPr/>
                    <a:lstStyle/>
                    <a:p>
                      <a:pPr>
                        <a:spcAft>
                          <a:spcPts val="0"/>
                        </a:spcAft>
                      </a:pPr>
                      <a:r>
                        <a:rPr lang="en-IN" sz="1600" dirty="0">
                          <a:effectLst/>
                        </a:rPr>
                        <a:t>Feature</a:t>
                      </a:r>
                    </a:p>
                    <a:p>
                      <a:pPr>
                        <a:spcAft>
                          <a:spcPts val="0"/>
                        </a:spcAft>
                      </a:pPr>
                      <a:r>
                        <a:rPr lang="en-IN" sz="1600" dirty="0">
                          <a:effectLst/>
                        </a:rPr>
                        <a:t>&lt;</a:t>
                      </a:r>
                      <a:r>
                        <a:rPr lang="en-IN" sz="1600" dirty="0" err="1">
                          <a:effectLst/>
                        </a:rPr>
                        <a:t>chr</a:t>
                      </a:r>
                      <a:r>
                        <a:rPr lang="en-IN" sz="1600" dirty="0">
                          <a:effectLst/>
                        </a:rPr>
                        <a:t>&gt;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0" marB="28575" anchor="ctr"/>
                </a:tc>
                <a:tc>
                  <a:txBody>
                    <a:bodyPr/>
                    <a:lstStyle/>
                    <a:p>
                      <a:pPr algn="r">
                        <a:spcAft>
                          <a:spcPts val="0"/>
                        </a:spcAft>
                      </a:pPr>
                      <a:r>
                        <a:rPr lang="en-IN" sz="1600">
                          <a:effectLst/>
                        </a:rPr>
                        <a:t>Gain</a:t>
                      </a:r>
                    </a:p>
                    <a:p>
                      <a:pPr algn="r">
                        <a:spcAft>
                          <a:spcPts val="0"/>
                        </a:spcAft>
                      </a:pPr>
                      <a:r>
                        <a:rPr lang="en-IN" sz="1600">
                          <a:effectLst/>
                        </a:rPr>
                        <a:t>&lt;dbl&gt;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0" marB="28575" anchor="ctr"/>
                </a:tc>
                <a:tc>
                  <a:txBody>
                    <a:bodyPr/>
                    <a:lstStyle/>
                    <a:p>
                      <a:pPr algn="r">
                        <a:spcAft>
                          <a:spcPts val="0"/>
                        </a:spcAft>
                      </a:pPr>
                      <a:r>
                        <a:rPr lang="en-IN" sz="1600">
                          <a:effectLst/>
                        </a:rPr>
                        <a:t>Cover</a:t>
                      </a:r>
                    </a:p>
                    <a:p>
                      <a:pPr algn="r">
                        <a:spcAft>
                          <a:spcPts val="0"/>
                        </a:spcAft>
                      </a:pPr>
                      <a:r>
                        <a:rPr lang="en-IN" sz="1600">
                          <a:effectLst/>
                        </a:rPr>
                        <a:t>&lt;dbl&gt;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0" marB="28575" anchor="ctr"/>
                </a:tc>
                <a:tc>
                  <a:txBody>
                    <a:bodyPr/>
                    <a:lstStyle/>
                    <a:p>
                      <a:pPr algn="r">
                        <a:spcAft>
                          <a:spcPts val="0"/>
                        </a:spcAft>
                      </a:pPr>
                      <a:r>
                        <a:rPr lang="en-IN" sz="1600" dirty="0">
                          <a:effectLst/>
                        </a:rPr>
                        <a:t>Frequency</a:t>
                      </a:r>
                    </a:p>
                    <a:p>
                      <a:pPr algn="r">
                        <a:spcAft>
                          <a:spcPts val="0"/>
                        </a:spcAft>
                      </a:pPr>
                      <a:r>
                        <a:rPr lang="en-IN" sz="1600" dirty="0">
                          <a:effectLst/>
                        </a:rPr>
                        <a:t>&lt;</a:t>
                      </a:r>
                      <a:r>
                        <a:rPr lang="en-IN" sz="1600" dirty="0" err="1">
                          <a:effectLst/>
                        </a:rPr>
                        <a:t>dbl</a:t>
                      </a:r>
                      <a:r>
                        <a:rPr lang="en-IN" sz="1600" dirty="0">
                          <a:effectLst/>
                        </a:rPr>
                        <a:t>&gt;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0" marB="28575" anchor="ctr"/>
                </a:tc>
                <a:extLst>
                  <a:ext uri="{0D108BD9-81ED-4DB2-BD59-A6C34878D82A}">
                    <a16:rowId xmlns:a16="http://schemas.microsoft.com/office/drawing/2014/main" val="935677540"/>
                  </a:ext>
                </a:extLst>
              </a:tr>
              <a:tr h="305689">
                <a:tc>
                  <a:txBody>
                    <a:bodyPr/>
                    <a:lstStyle/>
                    <a:p>
                      <a:pPr>
                        <a:spcAft>
                          <a:spcPts val="0"/>
                        </a:spcAft>
                      </a:pPr>
                      <a:r>
                        <a:rPr lang="en-IN" sz="1600">
                          <a:effectLst/>
                          <a:highlight>
                            <a:srgbClr val="00FF00"/>
                          </a:highlight>
                        </a:rPr>
                        <a:t>Dept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highlight>
                            <a:srgbClr val="00FF00"/>
                          </a:highlight>
                        </a:rPr>
                        <a:t>0.6809209965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0.406777020</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0.099279866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3360774437"/>
                  </a:ext>
                </a:extLst>
              </a:tr>
              <a:tr h="305689">
                <a:tc>
                  <a:txBody>
                    <a:bodyPr/>
                    <a:lstStyle/>
                    <a:p>
                      <a:pPr>
                        <a:spcAft>
                          <a:spcPts val="0"/>
                        </a:spcAft>
                      </a:pPr>
                      <a:r>
                        <a:rPr lang="en-IN" sz="1600">
                          <a:effectLst/>
                          <a:highlight>
                            <a:srgbClr val="00FF00"/>
                          </a:highlight>
                        </a:rPr>
                        <a:t>Size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0.1959863492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0.137973061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0.061928524</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1755984755"/>
                  </a:ext>
                </a:extLst>
              </a:tr>
              <a:tr h="305689">
                <a:tc>
                  <a:txBody>
                    <a:bodyPr/>
                    <a:lstStyle/>
                    <a:p>
                      <a:pPr>
                        <a:spcAft>
                          <a:spcPts val="0"/>
                        </a:spcAft>
                      </a:pPr>
                      <a:r>
                        <a:rPr lang="en-IN" sz="1600">
                          <a:effectLst/>
                          <a:highlight>
                            <a:srgbClr val="00FF00"/>
                          </a:highlight>
                        </a:rPr>
                        <a:t>Store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0.0522819935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highlight>
                            <a:srgbClr val="00FF00"/>
                          </a:highlight>
                        </a:rPr>
                        <a:t>0.066755535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highlight>
                            <a:srgbClr val="00FF00"/>
                          </a:highlight>
                        </a:rPr>
                        <a:t>0.029836252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918848228"/>
                  </a:ext>
                </a:extLst>
              </a:tr>
              <a:tr h="305689">
                <a:tc>
                  <a:txBody>
                    <a:bodyPr/>
                    <a:lstStyle/>
                    <a:p>
                      <a:pPr>
                        <a:spcAft>
                          <a:spcPts val="0"/>
                        </a:spcAft>
                      </a:pPr>
                      <a:r>
                        <a:rPr lang="en-IN" sz="1600">
                          <a:effectLst/>
                        </a:rPr>
                        <a:t>CPI</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0.0299114259</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0.103674450</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0.177478635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4046123430"/>
                  </a:ext>
                </a:extLst>
              </a:tr>
              <a:tr h="305689">
                <a:tc>
                  <a:txBody>
                    <a:bodyPr/>
                    <a:lstStyle/>
                    <a:p>
                      <a:pPr>
                        <a:spcAft>
                          <a:spcPts val="0"/>
                        </a:spcAft>
                      </a:pPr>
                      <a:r>
                        <a:rPr lang="en-IN" sz="1600">
                          <a:effectLst/>
                        </a:rPr>
                        <a:t>Unemployment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0.0132685388</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0.045147081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0.069607960</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845534567"/>
                  </a:ext>
                </a:extLst>
              </a:tr>
              <a:tr h="305689">
                <a:tc>
                  <a:txBody>
                    <a:bodyPr/>
                    <a:lstStyle/>
                    <a:p>
                      <a:pPr>
                        <a:spcAft>
                          <a:spcPts val="0"/>
                        </a:spcAft>
                      </a:pPr>
                      <a:r>
                        <a:rPr lang="en-IN" sz="1600">
                          <a:effectLst/>
                        </a:rPr>
                        <a:t>Temperature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0.0111260676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0.081617699</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0.223629953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3873963649"/>
                  </a:ext>
                </a:extLst>
              </a:tr>
              <a:tr h="305689">
                <a:tc>
                  <a:txBody>
                    <a:bodyPr/>
                    <a:lstStyle/>
                    <a:p>
                      <a:pPr>
                        <a:spcAft>
                          <a:spcPts val="0"/>
                        </a:spcAft>
                      </a:pPr>
                      <a:r>
                        <a:rPr lang="en-IN" sz="1600">
                          <a:effectLst/>
                        </a:rPr>
                        <a:t>Fuel_Price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0.0084154522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0.069744371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0.189087432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4274523742"/>
                  </a:ext>
                </a:extLst>
              </a:tr>
              <a:tr h="305689">
                <a:tc>
                  <a:txBody>
                    <a:bodyPr/>
                    <a:lstStyle/>
                    <a:p>
                      <a:pPr>
                        <a:spcAft>
                          <a:spcPts val="0"/>
                        </a:spcAft>
                      </a:pPr>
                      <a:r>
                        <a:rPr lang="en-IN" sz="1600">
                          <a:effectLst/>
                        </a:rPr>
                        <a:t>MarkDown3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0.0033681078</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0.027961715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0.027938804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3060301228"/>
                  </a:ext>
                </a:extLst>
              </a:tr>
              <a:tr h="305689">
                <a:tc>
                  <a:txBody>
                    <a:bodyPr/>
                    <a:lstStyle/>
                    <a:p>
                      <a:pPr>
                        <a:spcAft>
                          <a:spcPts val="0"/>
                        </a:spcAft>
                      </a:pPr>
                      <a:r>
                        <a:rPr lang="en-IN" sz="1600">
                          <a:effectLst/>
                        </a:rPr>
                        <a:t>MarkDown2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0.0012791253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0.011674607</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0.025891950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3777349960"/>
                  </a:ext>
                </a:extLst>
              </a:tr>
              <a:tr h="305689">
                <a:tc>
                  <a:txBody>
                    <a:bodyPr/>
                    <a:lstStyle/>
                    <a:p>
                      <a:pPr>
                        <a:spcAft>
                          <a:spcPts val="0"/>
                        </a:spcAft>
                      </a:pPr>
                      <a:r>
                        <a:rPr lang="en-IN" sz="1600">
                          <a:effectLst/>
                        </a:rPr>
                        <a:t>MarkDown4</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0.0012567005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0.015887316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0.024308253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3259552972"/>
                  </a:ext>
                </a:extLst>
              </a:tr>
              <a:tr h="305689">
                <a:tc>
                  <a:txBody>
                    <a:bodyPr/>
                    <a:lstStyle/>
                    <a:p>
                      <a:pPr>
                        <a:spcAft>
                          <a:spcPts val="0"/>
                        </a:spcAft>
                      </a:pPr>
                      <a:r>
                        <a:rPr lang="en-IN" sz="1600">
                          <a:effectLst/>
                        </a:rPr>
                        <a:t>MarkDown1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0.0011613116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0.015524564</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0.035379191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1788172262"/>
                  </a:ext>
                </a:extLst>
              </a:tr>
              <a:tr h="305689">
                <a:tc>
                  <a:txBody>
                    <a:bodyPr/>
                    <a:lstStyle/>
                    <a:p>
                      <a:pPr>
                        <a:spcAft>
                          <a:spcPts val="0"/>
                        </a:spcAft>
                      </a:pPr>
                      <a:r>
                        <a:rPr lang="en-IN" sz="1600">
                          <a:effectLst/>
                        </a:rPr>
                        <a:t>MarkDown5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0.0005834059</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0.011056596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0.029567322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853338925"/>
                  </a:ext>
                </a:extLst>
              </a:tr>
              <a:tr h="305689">
                <a:tc>
                  <a:txBody>
                    <a:bodyPr/>
                    <a:lstStyle/>
                    <a:p>
                      <a:pPr>
                        <a:spcAft>
                          <a:spcPts val="0"/>
                        </a:spcAft>
                      </a:pPr>
                      <a:r>
                        <a:rPr lang="en-IN" sz="1600">
                          <a:effectLst/>
                        </a:rPr>
                        <a:t>weight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0.0004405253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a:effectLst/>
                        </a:rPr>
                        <a:t>0.006205984</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tc>
                  <a:txBody>
                    <a:bodyPr/>
                    <a:lstStyle/>
                    <a:p>
                      <a:pPr algn="r">
                        <a:spcAft>
                          <a:spcPts val="0"/>
                        </a:spcAft>
                      </a:pPr>
                      <a:r>
                        <a:rPr lang="en-IN" sz="1600" dirty="0">
                          <a:effectLst/>
                        </a:rPr>
                        <a:t>0.006065858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150" marR="57150" marT="19050" marB="19050" anchor="ctr"/>
                </a:tc>
                <a:extLst>
                  <a:ext uri="{0D108BD9-81ED-4DB2-BD59-A6C34878D82A}">
                    <a16:rowId xmlns:a16="http://schemas.microsoft.com/office/drawing/2014/main" val="2410354885"/>
                  </a:ext>
                </a:extLst>
              </a:tr>
            </a:tbl>
          </a:graphicData>
        </a:graphic>
      </p:graphicFrame>
    </p:spTree>
    <p:extLst>
      <p:ext uri="{BB962C8B-B14F-4D97-AF65-F5344CB8AC3E}">
        <p14:creationId xmlns:p14="http://schemas.microsoft.com/office/powerpoint/2010/main" val="122218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833E-12E7-D24F-A27E-CA3476B6E1DD}"/>
              </a:ext>
            </a:extLst>
          </p:cNvPr>
          <p:cNvSpPr>
            <a:spLocks noGrp="1"/>
          </p:cNvSpPr>
          <p:nvPr>
            <p:ph type="title"/>
          </p:nvPr>
        </p:nvSpPr>
        <p:spPr>
          <a:xfrm>
            <a:off x="-1198179" y="-219349"/>
            <a:ext cx="10972800" cy="1143000"/>
          </a:xfrm>
        </p:spPr>
        <p:txBody>
          <a:bodyPr/>
          <a:lstStyle/>
          <a:p>
            <a:r>
              <a:rPr lang="en-IN" dirty="0">
                <a:solidFill>
                  <a:schemeClr val="accent5"/>
                </a:solidFill>
              </a:rPr>
              <a:t>Summary Table – All Models</a:t>
            </a:r>
            <a:endParaRPr lang="en-US" dirty="0">
              <a:solidFill>
                <a:schemeClr val="accent5"/>
              </a:solidFill>
            </a:endParaRPr>
          </a:p>
        </p:txBody>
      </p:sp>
      <p:graphicFrame>
        <p:nvGraphicFramePr>
          <p:cNvPr id="4" name="Table 3">
            <a:extLst>
              <a:ext uri="{FF2B5EF4-FFF2-40B4-BE49-F238E27FC236}">
                <a16:creationId xmlns:a16="http://schemas.microsoft.com/office/drawing/2014/main" id="{12D45782-BD2F-744B-ACA2-09F110AE37D8}"/>
              </a:ext>
            </a:extLst>
          </p:cNvPr>
          <p:cNvGraphicFramePr>
            <a:graphicFrameLocks noGrp="1"/>
          </p:cNvGraphicFramePr>
          <p:nvPr>
            <p:extLst>
              <p:ext uri="{D42A27DB-BD31-4B8C-83A1-F6EECF244321}">
                <p14:modId xmlns:p14="http://schemas.microsoft.com/office/powerpoint/2010/main" val="4189455848"/>
              </p:ext>
            </p:extLst>
          </p:nvPr>
        </p:nvGraphicFramePr>
        <p:xfrm>
          <a:off x="557047" y="735716"/>
          <a:ext cx="7115499" cy="6122284"/>
        </p:xfrm>
        <a:graphic>
          <a:graphicData uri="http://schemas.openxmlformats.org/drawingml/2006/table">
            <a:tbl>
              <a:tblPr firstRow="1" firstCol="1" bandRow="1">
                <a:tableStyleId>{2A488322-F2BA-4B5B-9748-0D474271808F}</a:tableStyleId>
              </a:tblPr>
              <a:tblGrid>
                <a:gridCol w="2552574">
                  <a:extLst>
                    <a:ext uri="{9D8B030D-6E8A-4147-A177-3AD203B41FA5}">
                      <a16:colId xmlns:a16="http://schemas.microsoft.com/office/drawing/2014/main" val="1662102528"/>
                    </a:ext>
                  </a:extLst>
                </a:gridCol>
                <a:gridCol w="1414161">
                  <a:extLst>
                    <a:ext uri="{9D8B030D-6E8A-4147-A177-3AD203B41FA5}">
                      <a16:colId xmlns:a16="http://schemas.microsoft.com/office/drawing/2014/main" val="4030237274"/>
                    </a:ext>
                  </a:extLst>
                </a:gridCol>
                <a:gridCol w="1574382">
                  <a:extLst>
                    <a:ext uri="{9D8B030D-6E8A-4147-A177-3AD203B41FA5}">
                      <a16:colId xmlns:a16="http://schemas.microsoft.com/office/drawing/2014/main" val="4121056177"/>
                    </a:ext>
                  </a:extLst>
                </a:gridCol>
                <a:gridCol w="1574382">
                  <a:extLst>
                    <a:ext uri="{9D8B030D-6E8A-4147-A177-3AD203B41FA5}">
                      <a16:colId xmlns:a16="http://schemas.microsoft.com/office/drawing/2014/main" val="921094252"/>
                    </a:ext>
                  </a:extLst>
                </a:gridCol>
              </a:tblGrid>
              <a:tr h="218653">
                <a:tc>
                  <a:txBody>
                    <a:bodyPr/>
                    <a:lstStyle/>
                    <a:p>
                      <a:pPr algn="ctr">
                        <a:spcAft>
                          <a:spcPts val="0"/>
                        </a:spcAft>
                      </a:pPr>
                      <a:r>
                        <a:rPr lang="en-US" sz="1400" dirty="0">
                          <a:effectLst/>
                        </a:rPr>
                        <a:t>Model/Parameters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Rsquare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MSE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RMSE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2536884440"/>
                  </a:ext>
                </a:extLst>
              </a:tr>
              <a:tr h="218653">
                <a:tc gridSpan="4">
                  <a:txBody>
                    <a:bodyPr/>
                    <a:lstStyle/>
                    <a:p>
                      <a:pPr algn="ctr">
                        <a:spcAft>
                          <a:spcPts val="0"/>
                        </a:spcAft>
                      </a:pPr>
                      <a:r>
                        <a:rPr lang="en-US" sz="1400" dirty="0">
                          <a:effectLst/>
                        </a:rPr>
                        <a:t>Linear </a:t>
                      </a:r>
                      <a:r>
                        <a:rPr lang="en-US" sz="1400" dirty="0" err="1">
                          <a:effectLst/>
                        </a:rPr>
                        <a:t>Regression_Full</a:t>
                      </a:r>
                      <a:r>
                        <a:rPr lang="en-US" sz="1400" dirty="0">
                          <a:effectLst/>
                        </a:rPr>
                        <a:t> data Final Model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94580892"/>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71.8%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88652583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9415.55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3604385171"/>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71.7%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558944750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23642.01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627113288"/>
                  </a:ext>
                </a:extLst>
              </a:tr>
              <a:tr h="218653">
                <a:tc gridSpan="4">
                  <a:txBody>
                    <a:bodyPr/>
                    <a:lstStyle/>
                    <a:p>
                      <a:pPr algn="ctr">
                        <a:spcAft>
                          <a:spcPts val="0"/>
                        </a:spcAft>
                      </a:pPr>
                      <a:r>
                        <a:rPr lang="en-US" sz="1400" dirty="0">
                          <a:effectLst/>
                        </a:rPr>
                        <a:t>Linear </a:t>
                      </a:r>
                      <a:r>
                        <a:rPr lang="en-US" sz="1400" dirty="0" err="1">
                          <a:effectLst/>
                        </a:rPr>
                        <a:t>Regression_NONA</a:t>
                      </a:r>
                      <a:r>
                        <a:rPr lang="en-US" sz="1400" dirty="0">
                          <a:effectLst/>
                        </a:rPr>
                        <a:t> Data Final Model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188318"/>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74.7%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94865383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9739.886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3134937721"/>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74.5%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656198499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25616.37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3899732057"/>
                  </a:ext>
                </a:extLst>
              </a:tr>
              <a:tr h="218653">
                <a:tc gridSpan="4">
                  <a:txBody>
                    <a:bodyPr/>
                    <a:lstStyle/>
                    <a:p>
                      <a:pPr algn="ctr">
                        <a:spcAft>
                          <a:spcPts val="0"/>
                        </a:spcAft>
                      </a:pPr>
                      <a:r>
                        <a:rPr lang="en-US" sz="1400" dirty="0">
                          <a:effectLst/>
                        </a:rPr>
                        <a:t>SVM_NONA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8019922"/>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77.9%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86088185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9278.372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4093530908"/>
                  </a:ext>
                </a:extLst>
              </a:tr>
              <a:tr h="218653">
                <a:tc>
                  <a:txBody>
                    <a:bodyPr/>
                    <a:lstStyle/>
                    <a:p>
                      <a:pPr algn="ctr">
                        <a:spcAft>
                          <a:spcPts val="0"/>
                        </a:spcAft>
                      </a:pPr>
                      <a:r>
                        <a:rPr lang="en-US" sz="1400" dirty="0">
                          <a:effectLst/>
                        </a:rPr>
                        <a:t>Test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77.7%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622794011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24955.84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470545495"/>
                  </a:ext>
                </a:extLst>
              </a:tr>
              <a:tr h="218653">
                <a:tc gridSpan="4">
                  <a:txBody>
                    <a:bodyPr/>
                    <a:lstStyle/>
                    <a:p>
                      <a:pPr algn="ctr">
                        <a:spcAft>
                          <a:spcPts val="0"/>
                        </a:spcAft>
                      </a:pPr>
                      <a:r>
                        <a:rPr lang="en-US" sz="1400" dirty="0" err="1">
                          <a:effectLst/>
                        </a:rPr>
                        <a:t>Bagging_NONA</a:t>
                      </a:r>
                      <a:r>
                        <a:rPr lang="en-US" sz="1400" dirty="0">
                          <a:effectLst/>
                        </a:rPr>
                        <a:t>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7152176"/>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58.9%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154567435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12432.52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1866393724"/>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58.9%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151042425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12289.93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4184725250"/>
                  </a:ext>
                </a:extLst>
              </a:tr>
              <a:tr h="218653">
                <a:tc gridSpan="4">
                  <a:txBody>
                    <a:bodyPr/>
                    <a:lstStyle/>
                    <a:p>
                      <a:pPr algn="ctr">
                        <a:spcAft>
                          <a:spcPts val="0"/>
                        </a:spcAft>
                      </a:pPr>
                      <a:r>
                        <a:rPr lang="en-US" sz="1400" dirty="0">
                          <a:effectLst/>
                        </a:rPr>
                        <a:t>Decision </a:t>
                      </a:r>
                      <a:r>
                        <a:rPr lang="en-US" sz="1400" dirty="0" err="1">
                          <a:effectLst/>
                        </a:rPr>
                        <a:t>Tree_Cart</a:t>
                      </a:r>
                      <a:r>
                        <a:rPr lang="en-US" sz="1400" dirty="0">
                          <a:effectLst/>
                        </a:rPr>
                        <a:t> Full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6222128"/>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97.2%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8760126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highlight>
                            <a:srgbClr val="00FF00"/>
                          </a:highlight>
                        </a:rPr>
                        <a:t>2959.751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2607748057"/>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95.1%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15475928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dirty="0">
                          <a:effectLst/>
                          <a:highlight>
                            <a:srgbClr val="00FF00"/>
                          </a:highlight>
                        </a:rPr>
                        <a:t>3933.946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1546462005"/>
                  </a:ext>
                </a:extLst>
              </a:tr>
              <a:tr h="218653">
                <a:tc gridSpan="4">
                  <a:txBody>
                    <a:bodyPr/>
                    <a:lstStyle/>
                    <a:p>
                      <a:pPr algn="ctr">
                        <a:spcAft>
                          <a:spcPts val="0"/>
                        </a:spcAft>
                      </a:pPr>
                      <a:r>
                        <a:rPr lang="en-US" sz="1400" dirty="0">
                          <a:effectLst/>
                        </a:rPr>
                        <a:t>Decision </a:t>
                      </a:r>
                      <a:r>
                        <a:rPr lang="en-US" sz="1400" dirty="0" err="1">
                          <a:effectLst/>
                        </a:rPr>
                        <a:t>Tree_Cart</a:t>
                      </a:r>
                      <a:r>
                        <a:rPr lang="en-US" sz="1400" dirty="0">
                          <a:effectLst/>
                        </a:rPr>
                        <a:t> NONA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5095084"/>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96.7%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12355648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3515.06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1745964766"/>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93.7%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23171916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dirty="0">
                          <a:effectLst/>
                        </a:rPr>
                        <a:t>4813.722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3566813293"/>
                  </a:ext>
                </a:extLst>
              </a:tr>
              <a:tr h="218653">
                <a:tc gridSpan="4">
                  <a:txBody>
                    <a:bodyPr/>
                    <a:lstStyle/>
                    <a:p>
                      <a:pPr algn="ctr">
                        <a:spcAft>
                          <a:spcPts val="0"/>
                        </a:spcAft>
                      </a:pPr>
                      <a:r>
                        <a:rPr lang="en-US" sz="1400" dirty="0">
                          <a:effectLst/>
                        </a:rPr>
                        <a:t>XG </a:t>
                      </a:r>
                      <a:r>
                        <a:rPr lang="en-US" sz="1400" dirty="0" err="1">
                          <a:effectLst/>
                        </a:rPr>
                        <a:t>Boost_Full</a:t>
                      </a:r>
                      <a:r>
                        <a:rPr lang="en-US" sz="1400" dirty="0">
                          <a:effectLst/>
                        </a:rPr>
                        <a:t>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181837"/>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98.6%</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4517517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highlight>
                            <a:srgbClr val="00FF00"/>
                          </a:highlight>
                        </a:rPr>
                        <a:t>2125.445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527110148"/>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95.1%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15584339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highlight>
                            <a:srgbClr val="00FF00"/>
                          </a:highlight>
                        </a:rPr>
                        <a:t>3947.7</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3161409328"/>
                  </a:ext>
                </a:extLst>
              </a:tr>
              <a:tr h="218653">
                <a:tc gridSpan="4">
                  <a:txBody>
                    <a:bodyPr/>
                    <a:lstStyle/>
                    <a:p>
                      <a:pPr algn="ctr">
                        <a:spcAft>
                          <a:spcPts val="0"/>
                        </a:spcAft>
                      </a:pPr>
                      <a:r>
                        <a:rPr lang="en-US" sz="1400" dirty="0">
                          <a:effectLst/>
                        </a:rPr>
                        <a:t>XG </a:t>
                      </a:r>
                      <a:r>
                        <a:rPr lang="en-US" sz="1400" dirty="0" err="1">
                          <a:effectLst/>
                        </a:rPr>
                        <a:t>Boost_NONA</a:t>
                      </a:r>
                      <a:r>
                        <a:rPr lang="en-US" sz="1400" dirty="0">
                          <a:effectLst/>
                        </a:rPr>
                        <a:t>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2734863"/>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98.5%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6002810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highlight>
                            <a:srgbClr val="00FF00"/>
                          </a:highlight>
                        </a:rPr>
                        <a:t>2450.063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2493232928"/>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93.4%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24227700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highlight>
                            <a:srgbClr val="00FF00"/>
                          </a:highlight>
                        </a:rPr>
                        <a:t>4922.164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913141011"/>
                  </a:ext>
                </a:extLst>
              </a:tr>
              <a:tr h="218653">
                <a:tc gridSpan="4">
                  <a:txBody>
                    <a:bodyPr/>
                    <a:lstStyle/>
                    <a:p>
                      <a:pPr algn="ctr">
                        <a:spcAft>
                          <a:spcPts val="0"/>
                        </a:spcAft>
                      </a:pPr>
                      <a:r>
                        <a:rPr lang="en-US" sz="1400" dirty="0">
                          <a:effectLst/>
                        </a:rPr>
                        <a:t>Random </a:t>
                      </a:r>
                      <a:r>
                        <a:rPr lang="en-US" sz="1400" dirty="0" err="1">
                          <a:effectLst/>
                        </a:rPr>
                        <a:t>Forest_NONA</a:t>
                      </a:r>
                      <a:r>
                        <a:rPr lang="en-US" sz="1400" dirty="0">
                          <a:effectLst/>
                        </a:rPr>
                        <a:t> Data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9323594"/>
                  </a:ext>
                </a:extLst>
              </a:tr>
              <a:tr h="218653">
                <a:tc>
                  <a:txBody>
                    <a:bodyPr/>
                    <a:lstStyle/>
                    <a:p>
                      <a:pPr algn="ctr">
                        <a:spcAft>
                          <a:spcPts val="0"/>
                        </a:spcAft>
                      </a:pPr>
                      <a:r>
                        <a:rPr lang="en-US" sz="1400">
                          <a:effectLst/>
                        </a:rPr>
                        <a:t>Train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341074152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18468.19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4240209946"/>
                  </a:ext>
                </a:extLst>
              </a:tr>
              <a:tr h="218653">
                <a:tc>
                  <a:txBody>
                    <a:bodyPr/>
                    <a:lstStyle/>
                    <a:p>
                      <a:pPr algn="ctr">
                        <a:spcAft>
                          <a:spcPts val="0"/>
                        </a:spcAft>
                      </a:pPr>
                      <a:r>
                        <a:rPr lang="en-US" sz="1400">
                          <a:effectLst/>
                        </a:rPr>
                        <a:t>Test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dirty="0">
                          <a:effectLst/>
                        </a:rPr>
                        <a:t>7%</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a:effectLst/>
                        </a:rPr>
                        <a:t>341717875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tc>
                  <a:txBody>
                    <a:bodyPr/>
                    <a:lstStyle/>
                    <a:p>
                      <a:pPr algn="ctr">
                        <a:spcAft>
                          <a:spcPts val="0"/>
                        </a:spcAft>
                      </a:pPr>
                      <a:r>
                        <a:rPr lang="en-US" sz="1400" dirty="0">
                          <a:effectLst/>
                        </a:rPr>
                        <a:t>18485.61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1" marR="65691" marT="0" marB="0"/>
                </a:tc>
                <a:extLst>
                  <a:ext uri="{0D108BD9-81ED-4DB2-BD59-A6C34878D82A}">
                    <a16:rowId xmlns:a16="http://schemas.microsoft.com/office/drawing/2014/main" val="2595920176"/>
                  </a:ext>
                </a:extLst>
              </a:tr>
            </a:tbl>
          </a:graphicData>
        </a:graphic>
      </p:graphicFrame>
      <p:sp>
        <p:nvSpPr>
          <p:cNvPr id="5" name="Rounded Rectangle 4">
            <a:extLst>
              <a:ext uri="{FF2B5EF4-FFF2-40B4-BE49-F238E27FC236}">
                <a16:creationId xmlns:a16="http://schemas.microsoft.com/office/drawing/2014/main" id="{F7D17E56-FA93-794F-858F-19023B631B8B}"/>
              </a:ext>
            </a:extLst>
          </p:cNvPr>
          <p:cNvSpPr/>
          <p:nvPr/>
        </p:nvSpPr>
        <p:spPr>
          <a:xfrm>
            <a:off x="7998373" y="2831139"/>
            <a:ext cx="4025462" cy="174086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XG BOOST FULL DATA AND CART FULL DATA models have the best values on </a:t>
            </a:r>
            <a:r>
              <a:rPr lang="en-US" dirty="0" err="1">
                <a:solidFill>
                  <a:schemeClr val="tx1"/>
                </a:solidFill>
                <a:latin typeface="Verdana" panose="020B0604030504040204" pitchFamily="34" charset="0"/>
                <a:ea typeface="Verdana" panose="020B0604030504040204" pitchFamily="34" charset="0"/>
                <a:cs typeface="Verdana" panose="020B0604030504040204" pitchFamily="34" charset="0"/>
              </a:rPr>
              <a:t>Rsquare</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and lowest values on MSE and RMSE.</a:t>
            </a:r>
          </a:p>
          <a:p>
            <a:pPr marL="285750" lvl="0" indent="-285750">
              <a:buFont typeface="Arial" panose="020B0604020202020204" pitchFamily="34" charset="0"/>
              <a:buChar char="•"/>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endParaRPr lang="en-IN" dirty="0"/>
          </a:p>
        </p:txBody>
      </p:sp>
      <p:sp>
        <p:nvSpPr>
          <p:cNvPr id="6" name="Rectangle 5">
            <a:extLst>
              <a:ext uri="{FF2B5EF4-FFF2-40B4-BE49-F238E27FC236}">
                <a16:creationId xmlns:a16="http://schemas.microsoft.com/office/drawing/2014/main" id="{24CA4A66-B34D-0A4C-81B4-53ECD342D959}"/>
              </a:ext>
            </a:extLst>
          </p:cNvPr>
          <p:cNvSpPr/>
          <p:nvPr/>
        </p:nvSpPr>
        <p:spPr>
          <a:xfrm>
            <a:off x="557048" y="4897820"/>
            <a:ext cx="7115501" cy="61731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B67CDB30-1470-4549-91E8-CC1625348D37}"/>
              </a:ext>
            </a:extLst>
          </p:cNvPr>
          <p:cNvSpPr/>
          <p:nvPr/>
        </p:nvSpPr>
        <p:spPr>
          <a:xfrm>
            <a:off x="557047" y="5494109"/>
            <a:ext cx="7115501" cy="70699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a:extLst>
              <a:ext uri="{FF2B5EF4-FFF2-40B4-BE49-F238E27FC236}">
                <a16:creationId xmlns:a16="http://schemas.microsoft.com/office/drawing/2014/main" id="{F79AFD80-84DF-2449-A5CC-99363370984A}"/>
              </a:ext>
            </a:extLst>
          </p:cNvPr>
          <p:cNvSpPr/>
          <p:nvPr/>
        </p:nvSpPr>
        <p:spPr>
          <a:xfrm>
            <a:off x="557046" y="3537329"/>
            <a:ext cx="7115501" cy="70699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Rectangle 2">
            <a:extLst>
              <a:ext uri="{FF2B5EF4-FFF2-40B4-BE49-F238E27FC236}">
                <a16:creationId xmlns:a16="http://schemas.microsoft.com/office/drawing/2014/main" id="{A798FDC9-EFB1-5149-8474-6EBDF48B5E5A}"/>
              </a:ext>
            </a:extLst>
          </p:cNvPr>
          <p:cNvSpPr/>
          <p:nvPr/>
        </p:nvSpPr>
        <p:spPr>
          <a:xfrm>
            <a:off x="7845972" y="6201102"/>
            <a:ext cx="4330263" cy="584775"/>
          </a:xfrm>
          <a:prstGeom prst="rect">
            <a:avLst/>
          </a:prstGeom>
        </p:spPr>
        <p:txBody>
          <a:bodyPr wrap="square">
            <a:spAutoFit/>
          </a:bodyPr>
          <a:lstStyle/>
          <a:p>
            <a:pPr marL="171450" lvl="0" indent="-171450">
              <a:spcAft>
                <a:spcPts val="0"/>
              </a:spcAft>
              <a:buFont typeface="Arial" panose="020B0604020202020204" pitchFamily="34" charset="0"/>
              <a:buChar char="•"/>
            </a:pPr>
            <a:r>
              <a:rPr lang="en-US" sz="800" i="1" dirty="0">
                <a:latin typeface="Verdana" panose="020B0604030504040204" pitchFamily="34" charset="0"/>
                <a:ea typeface="Verdana" panose="020B0604030504040204" pitchFamily="34" charset="0"/>
                <a:cs typeface="Verdana" panose="020B0604030504040204" pitchFamily="34" charset="0"/>
              </a:rPr>
              <a:t> MSE is a measure of how close a fitted line is to data points. The MSE has the units squared of whatever is plotted on the vertical axis. </a:t>
            </a:r>
            <a:endParaRPr lang="en-IN" sz="800" i="1" dirty="0">
              <a:latin typeface="Verdana" panose="020B0604030504040204" pitchFamily="34" charset="0"/>
              <a:ea typeface="Verdana" panose="020B0604030504040204" pitchFamily="34" charset="0"/>
              <a:cs typeface="Verdana" panose="020B0604030504040204" pitchFamily="34" charset="0"/>
            </a:endParaRPr>
          </a:p>
          <a:p>
            <a:pPr marL="171450" indent="-171450">
              <a:spcAft>
                <a:spcPts val="0"/>
              </a:spcAft>
              <a:buFont typeface="Arial" panose="020B0604020202020204" pitchFamily="34" charset="0"/>
              <a:buChar char="•"/>
            </a:pPr>
            <a:endParaRPr lang="en-IN" sz="800" i="1" dirty="0">
              <a:latin typeface="Verdana" panose="020B0604030504040204" pitchFamily="34" charset="0"/>
              <a:ea typeface="Verdana" panose="020B0604030504040204" pitchFamily="34" charset="0"/>
              <a:cs typeface="Verdana" panose="020B0604030504040204" pitchFamily="34" charset="0"/>
            </a:endParaRPr>
          </a:p>
          <a:p>
            <a:pPr marL="171450" lvl="0" indent="-171450">
              <a:spcAft>
                <a:spcPts val="0"/>
              </a:spcAft>
              <a:buFont typeface="Arial" panose="020B0604020202020204" pitchFamily="34" charset="0"/>
              <a:buChar char="•"/>
            </a:pPr>
            <a:r>
              <a:rPr lang="en-US" sz="800" i="1" dirty="0">
                <a:latin typeface="Verdana" panose="020B0604030504040204" pitchFamily="34" charset="0"/>
                <a:ea typeface="Verdana" panose="020B0604030504040204" pitchFamily="34" charset="0"/>
                <a:cs typeface="Verdana" panose="020B0604030504040204" pitchFamily="34" charset="0"/>
              </a:rPr>
              <a:t>RMSE - square root of the mean square error. </a:t>
            </a:r>
            <a:endParaRPr lang="en-IN" sz="800" i="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1447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4128"/>
            <a:ext cx="10972800" cy="1143000"/>
          </a:xfrm>
        </p:spPr>
        <p:txBody>
          <a:bodyPr/>
          <a:lstStyle/>
          <a:p>
            <a:r>
              <a:rPr lang="en-IN" dirty="0">
                <a:solidFill>
                  <a:schemeClr val="accent5"/>
                </a:solidFill>
              </a:rPr>
              <a:t>Recommendations</a:t>
            </a:r>
          </a:p>
        </p:txBody>
      </p:sp>
      <p:sp>
        <p:nvSpPr>
          <p:cNvPr id="3" name="Text Placeholder 2"/>
          <p:cNvSpPr>
            <a:spLocks noGrp="1"/>
          </p:cNvSpPr>
          <p:nvPr>
            <p:ph type="body" idx="1"/>
          </p:nvPr>
        </p:nvSpPr>
        <p:spPr>
          <a:xfrm>
            <a:off x="609600" y="1312535"/>
            <a:ext cx="11466786" cy="5450872"/>
          </a:xfrm>
        </p:spPr>
        <p:txBody>
          <a:bodyPr/>
          <a:lstStyle/>
          <a:p>
            <a:pPr lvl="0">
              <a:lnSpc>
                <a:spcPct val="150000"/>
              </a:lnSpc>
            </a:pPr>
            <a:r>
              <a:rPr lang="en-US" sz="1600" dirty="0">
                <a:latin typeface="Verdana" panose="020B0604030504040204" pitchFamily="34" charset="0"/>
                <a:ea typeface="Verdana" panose="020B0604030504040204" pitchFamily="34" charset="0"/>
                <a:cs typeface="Verdana" panose="020B0604030504040204" pitchFamily="34" charset="0"/>
              </a:rPr>
              <a:t>Weekly sales have a strong seasonal pattern where the sales peak during April, July, November and December every year.</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r>
              <a:rPr lang="en-US" sz="1600" dirty="0">
                <a:latin typeface="Verdana" panose="020B0604030504040204" pitchFamily="34" charset="0"/>
                <a:ea typeface="Verdana" panose="020B0604030504040204" pitchFamily="34" charset="0"/>
                <a:cs typeface="Verdana" panose="020B0604030504040204" pitchFamily="34" charset="0"/>
              </a:rPr>
              <a:t>As seen in the above table summary - XG BOOST FULL DATA AND CART FULL DATA models have the best values on </a:t>
            </a:r>
            <a:r>
              <a:rPr lang="en-US" sz="1600" dirty="0" err="1">
                <a:latin typeface="Verdana" panose="020B0604030504040204" pitchFamily="34" charset="0"/>
                <a:ea typeface="Verdana" panose="020B0604030504040204" pitchFamily="34" charset="0"/>
                <a:cs typeface="Verdana" panose="020B0604030504040204" pitchFamily="34" charset="0"/>
              </a:rPr>
              <a:t>Rsquare</a:t>
            </a:r>
            <a:r>
              <a:rPr lang="en-US" sz="1600" dirty="0">
                <a:latin typeface="Verdana" panose="020B0604030504040204" pitchFamily="34" charset="0"/>
                <a:ea typeface="Verdana" panose="020B0604030504040204" pitchFamily="34" charset="0"/>
                <a:cs typeface="Verdana" panose="020B0604030504040204" pitchFamily="34" charset="0"/>
              </a:rPr>
              <a:t> and lowest values on MSE and RMSE.</a:t>
            </a:r>
            <a:endParaRPr lang="en-IN" sz="1600" dirty="0">
              <a:latin typeface="Verdana" panose="020B0604030504040204" pitchFamily="34" charset="0"/>
              <a:ea typeface="Verdana" panose="020B0604030504040204" pitchFamily="34" charset="0"/>
              <a:cs typeface="Verdana" panose="020B0604030504040204" pitchFamily="34" charset="0"/>
            </a:endParaRPr>
          </a:p>
          <a:p>
            <a:pPr lvl="1">
              <a:lnSpc>
                <a:spcPct val="150000"/>
              </a:lnSpc>
            </a:pPr>
            <a:r>
              <a:rPr lang="en-US" sz="1200" dirty="0">
                <a:latin typeface="Verdana" panose="020B0604030504040204" pitchFamily="34" charset="0"/>
                <a:ea typeface="Verdana" panose="020B0604030504040204" pitchFamily="34" charset="0"/>
                <a:cs typeface="Verdana" panose="020B0604030504040204" pitchFamily="34" charset="0"/>
              </a:rPr>
              <a:t>Since Cart models can overfit due to their design and complexity, we may choose to go ahead with </a:t>
            </a:r>
            <a:r>
              <a:rPr lang="en-US" sz="1200" dirty="0" err="1">
                <a:latin typeface="Verdana" panose="020B0604030504040204" pitchFamily="34" charset="0"/>
                <a:ea typeface="Verdana" panose="020B0604030504040204" pitchFamily="34" charset="0"/>
                <a:cs typeface="Verdana" panose="020B0604030504040204" pitchFamily="34" charset="0"/>
              </a:rPr>
              <a:t>XGboost</a:t>
            </a:r>
            <a:r>
              <a:rPr lang="en-US" sz="1200" dirty="0">
                <a:latin typeface="Verdana" panose="020B0604030504040204" pitchFamily="34" charset="0"/>
                <a:ea typeface="Verdana" panose="020B0604030504040204" pitchFamily="34" charset="0"/>
                <a:cs typeface="Verdana" panose="020B0604030504040204" pitchFamily="34" charset="0"/>
              </a:rPr>
              <a:t> model as our final model.</a:t>
            </a:r>
            <a:endParaRPr lang="en-IN" sz="12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r>
              <a:rPr lang="en-US" sz="1600" dirty="0">
                <a:latin typeface="Verdana" panose="020B0604030504040204" pitchFamily="34" charset="0"/>
                <a:ea typeface="Verdana" panose="020B0604030504040204" pitchFamily="34" charset="0"/>
                <a:cs typeface="Verdana" panose="020B0604030504040204" pitchFamily="34" charset="0"/>
              </a:rPr>
              <a:t>Sales can be predicted for the next year using our final shortlisted model. Then we can identify the highest selling</a:t>
            </a:r>
            <a:r>
              <a:rPr lang="en-US" sz="1600">
                <a:latin typeface="Verdana" panose="020B0604030504040204" pitchFamily="34" charset="0"/>
                <a:ea typeface="Verdana" panose="020B0604030504040204" pitchFamily="34" charset="0"/>
                <a:cs typeface="Verdana" panose="020B0604030504040204" pitchFamily="34" charset="0"/>
              </a:rPr>
              <a:t>/sensitive  stores </a:t>
            </a:r>
            <a:r>
              <a:rPr lang="en-US" sz="1600" dirty="0">
                <a:latin typeface="Verdana" panose="020B0604030504040204" pitchFamily="34" charset="0"/>
                <a:ea typeface="Verdana" panose="020B0604030504040204" pitchFamily="34" charset="0"/>
                <a:cs typeface="Verdana" panose="020B0604030504040204" pitchFamily="34" charset="0"/>
              </a:rPr>
              <a:t>&amp; departments for next year and prioritize them for taking marketing decisions</a:t>
            </a:r>
          </a:p>
          <a:p>
            <a:pPr lvl="1">
              <a:lnSpc>
                <a:spcPct val="150000"/>
              </a:lnSpc>
            </a:pPr>
            <a:r>
              <a:rPr lang="en-US" sz="1200" dirty="0">
                <a:latin typeface="Verdana" panose="020B0604030504040204" pitchFamily="34" charset="0"/>
                <a:ea typeface="Verdana" panose="020B0604030504040204" pitchFamily="34" charset="0"/>
                <a:cs typeface="Verdana" panose="020B0604030504040204" pitchFamily="34" charset="0"/>
              </a:rPr>
              <a:t>We can compare the sales of last 3 years versus the predicted sales for next year and identify if there are any stores or departments that are showing deviations( for example stores which are generating significantly lower sales compared to last year) and prioritize such stores/departments in our marketing actions </a:t>
            </a:r>
          </a:p>
          <a:p>
            <a:pPr>
              <a:lnSpc>
                <a:spcPct val="150000"/>
              </a:lnSpc>
            </a:pPr>
            <a:r>
              <a:rPr lang="en-US" sz="1600" dirty="0">
                <a:latin typeface="Verdana" panose="020B0604030504040204" pitchFamily="34" charset="0"/>
                <a:ea typeface="Verdana" panose="020B0604030504040204" pitchFamily="34" charset="0"/>
                <a:cs typeface="Verdana" panose="020B0604030504040204" pitchFamily="34" charset="0"/>
              </a:rPr>
              <a:t>Also the impact of markdowns can be clearly understood using the linear regression model, and they can be finetuned basis the model equation coefficients for high selling or discount sensitive stores and departments</a:t>
            </a:r>
          </a:p>
          <a:p>
            <a:pPr lvl="0">
              <a:lnSpc>
                <a:spcPct val="150000"/>
              </a:lnSpc>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0">
              <a:lnSpc>
                <a:spcPct val="150000"/>
              </a:lnSpc>
            </a:pP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IN" dirty="0"/>
          </a:p>
        </p:txBody>
      </p:sp>
    </p:spTree>
    <p:extLst>
      <p:ext uri="{BB962C8B-B14F-4D97-AF65-F5344CB8AC3E}">
        <p14:creationId xmlns:p14="http://schemas.microsoft.com/office/powerpoint/2010/main" val="103458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B9B5-B93D-7240-BAB6-8C73019FEB50}"/>
              </a:ext>
            </a:extLst>
          </p:cNvPr>
          <p:cNvSpPr>
            <a:spLocks noGrp="1"/>
          </p:cNvSpPr>
          <p:nvPr>
            <p:ph type="title"/>
          </p:nvPr>
        </p:nvSpPr>
        <p:spPr>
          <a:xfrm>
            <a:off x="6716109" y="3091409"/>
            <a:ext cx="5475891" cy="1143000"/>
          </a:xfrm>
        </p:spPr>
        <p:txBody>
          <a:bodyPr/>
          <a:lstStyle/>
          <a:p>
            <a:r>
              <a:rPr lang="en-US" b="1" dirty="0">
                <a:solidFill>
                  <a:schemeClr val="accent5"/>
                </a:solidFill>
              </a:rPr>
              <a:t>BACKGROUND</a:t>
            </a:r>
          </a:p>
        </p:txBody>
      </p:sp>
      <p:pic>
        <p:nvPicPr>
          <p:cNvPr id="5" name="Picture 4">
            <a:extLst>
              <a:ext uri="{FF2B5EF4-FFF2-40B4-BE49-F238E27FC236}">
                <a16:creationId xmlns:a16="http://schemas.microsoft.com/office/drawing/2014/main" id="{614035E7-441F-DC4C-B69B-5B0A53701020}"/>
              </a:ext>
            </a:extLst>
          </p:cNvPr>
          <p:cNvPicPr>
            <a:picLocks noChangeAspect="1"/>
          </p:cNvPicPr>
          <p:nvPr/>
        </p:nvPicPr>
        <p:blipFill>
          <a:blip r:embed="rId2"/>
          <a:stretch>
            <a:fillRect/>
          </a:stretch>
        </p:blipFill>
        <p:spPr>
          <a:xfrm>
            <a:off x="0" y="1366345"/>
            <a:ext cx="6526924" cy="5491655"/>
          </a:xfrm>
          <a:prstGeom prst="rect">
            <a:avLst/>
          </a:prstGeom>
        </p:spPr>
      </p:pic>
    </p:spTree>
    <p:extLst>
      <p:ext uri="{BB962C8B-B14F-4D97-AF65-F5344CB8AC3E}">
        <p14:creationId xmlns:p14="http://schemas.microsoft.com/office/powerpoint/2010/main" val="298011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solidFill>
              </a:rPr>
              <a:t>Business Problem Understanding</a:t>
            </a:r>
          </a:p>
        </p:txBody>
      </p:sp>
      <p:sp>
        <p:nvSpPr>
          <p:cNvPr id="3" name="Text Placeholder 2"/>
          <p:cNvSpPr>
            <a:spLocks noGrp="1"/>
          </p:cNvSpPr>
          <p:nvPr>
            <p:ph type="body" idx="1"/>
          </p:nvPr>
        </p:nvSpPr>
        <p:spPr>
          <a:xfrm>
            <a:off x="609600" y="1133858"/>
            <a:ext cx="11582400" cy="5613783"/>
          </a:xfrm>
        </p:spPr>
        <p:txBody>
          <a:bodyPr/>
          <a:lstStyle/>
          <a:p>
            <a:pPr marL="25400" lvl="0" indent="0">
              <a:buNone/>
            </a:pPr>
            <a:r>
              <a:rPr lang="en-IN" sz="2000" b="1" dirty="0">
                <a:latin typeface="Verdana" panose="020B0604030504040204" pitchFamily="34" charset="0"/>
                <a:ea typeface="Verdana" panose="020B0604030504040204" pitchFamily="34" charset="0"/>
                <a:cs typeface="Verdana" panose="020B0604030504040204" pitchFamily="34" charset="0"/>
              </a:rPr>
              <a:t>BACKGROUND</a:t>
            </a:r>
          </a:p>
          <a:p>
            <a:pPr lvl="0"/>
            <a:r>
              <a:rPr lang="en-IN" sz="2000" dirty="0">
                <a:latin typeface="Verdana" panose="020B0604030504040204" pitchFamily="34" charset="0"/>
                <a:ea typeface="Verdana" panose="020B0604030504040204" pitchFamily="34" charset="0"/>
                <a:cs typeface="Verdana" panose="020B0604030504040204" pitchFamily="34" charset="0"/>
              </a:rPr>
              <a:t>A leading Retail Chain would like to take better informed strategic decisions </a:t>
            </a:r>
            <a:r>
              <a:rPr lang="en-US" sz="2000" dirty="0">
                <a:latin typeface="Verdana" panose="020B0604030504040204" pitchFamily="34" charset="0"/>
                <a:ea typeface="Verdana" panose="020B0604030504040204" pitchFamily="34" charset="0"/>
                <a:cs typeface="Verdana" panose="020B0604030504040204" pitchFamily="34" charset="0"/>
              </a:rPr>
              <a:t>by predicting the department-wide sales for each store for the following year while analyzing the impact of markdowns on sales.</a:t>
            </a:r>
          </a:p>
          <a:p>
            <a:pPr marL="25400" indent="0">
              <a:buNone/>
            </a:pPr>
            <a:endParaRPr lang="en-IN" sz="2000" b="1" dirty="0">
              <a:latin typeface="Verdana" panose="020B0604030504040204" pitchFamily="34" charset="0"/>
              <a:ea typeface="Verdana" panose="020B0604030504040204" pitchFamily="34" charset="0"/>
              <a:cs typeface="Verdana" panose="020B0604030504040204" pitchFamily="34" charset="0"/>
            </a:endParaRPr>
          </a:p>
          <a:p>
            <a:pPr marL="25400" indent="0">
              <a:buNone/>
            </a:pPr>
            <a:r>
              <a:rPr lang="en-IN" sz="2000" b="1" dirty="0">
                <a:latin typeface="Verdana" panose="020B0604030504040204" pitchFamily="34" charset="0"/>
                <a:ea typeface="Verdana" panose="020B0604030504040204" pitchFamily="34" charset="0"/>
                <a:cs typeface="Verdana" panose="020B0604030504040204" pitchFamily="34" charset="0"/>
              </a:rPr>
              <a:t>OBJECTIVES</a:t>
            </a:r>
            <a:endParaRPr lang="en-IN" sz="2000" dirty="0">
              <a:latin typeface="Verdana" panose="020B0604030504040204" pitchFamily="34" charset="0"/>
              <a:ea typeface="Verdana" panose="020B0604030504040204" pitchFamily="34" charset="0"/>
              <a:cs typeface="Verdana" panose="020B0604030504040204" pitchFamily="34" charset="0"/>
            </a:endParaRPr>
          </a:p>
          <a:p>
            <a:pPr lvl="0"/>
            <a:r>
              <a:rPr lang="en-US" sz="2000" b="1" dirty="0">
                <a:latin typeface="Verdana" panose="020B0604030504040204" pitchFamily="34" charset="0"/>
                <a:ea typeface="Verdana" panose="020B0604030504040204" pitchFamily="34" charset="0"/>
                <a:cs typeface="Verdana" panose="020B0604030504040204" pitchFamily="34" charset="0"/>
              </a:rPr>
              <a:t>Predict department-wide sales</a:t>
            </a:r>
            <a:r>
              <a:rPr lang="en-US" sz="2000" dirty="0">
                <a:latin typeface="Verdana" panose="020B0604030504040204" pitchFamily="34" charset="0"/>
                <a:ea typeface="Verdana" panose="020B0604030504040204" pitchFamily="34" charset="0"/>
                <a:cs typeface="Verdana" panose="020B0604030504040204" pitchFamily="34" charset="0"/>
              </a:rPr>
              <a:t> for each store for next year.</a:t>
            </a:r>
            <a:endParaRPr lang="en-IN" sz="2000" dirty="0">
              <a:latin typeface="Verdana" panose="020B0604030504040204" pitchFamily="34" charset="0"/>
              <a:ea typeface="Verdana" panose="020B0604030504040204" pitchFamily="34" charset="0"/>
              <a:cs typeface="Verdana" panose="020B0604030504040204" pitchFamily="34" charset="0"/>
            </a:endParaRPr>
          </a:p>
          <a:p>
            <a:pPr lvl="0"/>
            <a:r>
              <a:rPr lang="en-US" sz="2000" b="1" dirty="0">
                <a:latin typeface="Verdana" panose="020B0604030504040204" pitchFamily="34" charset="0"/>
                <a:ea typeface="Verdana" panose="020B0604030504040204" pitchFamily="34" charset="0"/>
                <a:cs typeface="Verdana" panose="020B0604030504040204" pitchFamily="34" charset="0"/>
              </a:rPr>
              <a:t>Model the effects of Markdowns</a:t>
            </a:r>
            <a:r>
              <a:rPr lang="en-US" sz="2000" dirty="0">
                <a:latin typeface="Verdana" panose="020B0604030504040204" pitchFamily="34" charset="0"/>
                <a:ea typeface="Verdana" panose="020B0604030504040204" pitchFamily="34" charset="0"/>
                <a:cs typeface="Verdana" panose="020B0604030504040204" pitchFamily="34" charset="0"/>
              </a:rPr>
              <a:t> on Sales during holiday weeks.</a:t>
            </a:r>
            <a:endParaRPr lang="en-IN" sz="2000" dirty="0">
              <a:latin typeface="Verdana" panose="020B0604030504040204" pitchFamily="34" charset="0"/>
              <a:ea typeface="Verdana" panose="020B0604030504040204" pitchFamily="34" charset="0"/>
              <a:cs typeface="Verdana" panose="020B0604030504040204" pitchFamily="34" charset="0"/>
            </a:endParaRPr>
          </a:p>
          <a:p>
            <a:pPr lvl="0"/>
            <a:r>
              <a:rPr lang="en-US" sz="2000" b="1" dirty="0">
                <a:latin typeface="Verdana" panose="020B0604030504040204" pitchFamily="34" charset="0"/>
                <a:ea typeface="Verdana" panose="020B0604030504040204" pitchFamily="34" charset="0"/>
                <a:cs typeface="Verdana" panose="020B0604030504040204" pitchFamily="34" charset="0"/>
              </a:rPr>
              <a:t>Provide recommended actions</a:t>
            </a:r>
            <a:r>
              <a:rPr lang="en-US" sz="2000" dirty="0">
                <a:latin typeface="Verdana" panose="020B0604030504040204" pitchFamily="34" charset="0"/>
                <a:ea typeface="Verdana" panose="020B0604030504040204" pitchFamily="34" charset="0"/>
                <a:cs typeface="Verdana" panose="020B0604030504040204" pitchFamily="34" charset="0"/>
              </a:rPr>
              <a:t> based on the insights drawn, with prioritization placed on largest business impact.</a:t>
            </a:r>
            <a:endParaRPr lang="en-IN" sz="2000" dirty="0">
              <a:latin typeface="Verdana" panose="020B0604030504040204" pitchFamily="34" charset="0"/>
              <a:ea typeface="Verdana" panose="020B0604030504040204" pitchFamily="34" charset="0"/>
              <a:cs typeface="Verdana" panose="020B0604030504040204" pitchFamily="34" charset="0"/>
            </a:endParaRPr>
          </a:p>
          <a:p>
            <a:pPr lvl="0"/>
            <a:endParaRPr lang="en-IN" sz="2000" dirty="0">
              <a:latin typeface="Verdana" panose="020B0604030504040204" pitchFamily="34" charset="0"/>
              <a:ea typeface="Verdana" panose="020B0604030504040204" pitchFamily="34" charset="0"/>
              <a:cs typeface="Verdana" panose="020B0604030504040204" pitchFamily="34" charset="0"/>
            </a:endParaRPr>
          </a:p>
          <a:p>
            <a:pPr marL="25400" lvl="0" indent="0">
              <a:buNone/>
            </a:pPr>
            <a:r>
              <a:rPr lang="en-IN" sz="2000" b="1" dirty="0">
                <a:latin typeface="Verdana" panose="020B0604030504040204" pitchFamily="34" charset="0"/>
                <a:ea typeface="Verdana" panose="020B0604030504040204" pitchFamily="34" charset="0"/>
                <a:cs typeface="Verdana" panose="020B0604030504040204" pitchFamily="34" charset="0"/>
              </a:rPr>
              <a:t>UNDERSTANDING BUSINESS/SOCIAL OPPORTUNITY</a:t>
            </a:r>
            <a:r>
              <a:rPr lang="en-IN" sz="2000" dirty="0">
                <a:latin typeface="Verdana" panose="020B0604030504040204" pitchFamily="34" charset="0"/>
                <a:ea typeface="Verdana" panose="020B0604030504040204" pitchFamily="34" charset="0"/>
                <a:cs typeface="Verdana" panose="020B0604030504040204" pitchFamily="34" charset="0"/>
              </a:rPr>
              <a:t> </a:t>
            </a:r>
          </a:p>
          <a:p>
            <a:r>
              <a:rPr lang="en-US" sz="2000" dirty="0">
                <a:latin typeface="Verdana" panose="020B0604030504040204" pitchFamily="34" charset="0"/>
                <a:ea typeface="Verdana" panose="020B0604030504040204" pitchFamily="34" charset="0"/>
                <a:cs typeface="Verdana" panose="020B0604030504040204" pitchFamily="34" charset="0"/>
              </a:rPr>
              <a:t>To boost consumer spends on retail, during holidays, using the right range of markdowns in the right departments</a:t>
            </a:r>
          </a:p>
          <a:p>
            <a:r>
              <a:rPr lang="en-US" sz="2000" dirty="0">
                <a:latin typeface="Verdana" panose="020B0604030504040204" pitchFamily="34" charset="0"/>
                <a:ea typeface="Verdana" panose="020B0604030504040204" pitchFamily="34" charset="0"/>
                <a:cs typeface="Verdana" panose="020B0604030504040204" pitchFamily="34" charset="0"/>
              </a:rPr>
              <a:t>Prioritize the stores and departments with highest business impact </a:t>
            </a:r>
          </a:p>
          <a:p>
            <a:pPr marL="25400" indent="0">
              <a:buNone/>
            </a:pPr>
            <a:endParaRPr lang="en-IN" sz="1800" dirty="0"/>
          </a:p>
          <a:p>
            <a:endParaRPr lang="en-IN" sz="1200" dirty="0"/>
          </a:p>
        </p:txBody>
      </p:sp>
    </p:spTree>
    <p:extLst>
      <p:ext uri="{BB962C8B-B14F-4D97-AF65-F5344CB8AC3E}">
        <p14:creationId xmlns:p14="http://schemas.microsoft.com/office/powerpoint/2010/main" val="382171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2567-F313-BD42-95F3-DAFAABB208E8}"/>
              </a:ext>
            </a:extLst>
          </p:cNvPr>
          <p:cNvSpPr>
            <a:spLocks noGrp="1"/>
          </p:cNvSpPr>
          <p:nvPr>
            <p:ph type="title"/>
          </p:nvPr>
        </p:nvSpPr>
        <p:spPr/>
        <p:txBody>
          <a:bodyPr/>
          <a:lstStyle/>
          <a:p>
            <a:r>
              <a:rPr lang="en-US" dirty="0">
                <a:solidFill>
                  <a:schemeClr val="accent5"/>
                </a:solidFill>
              </a:rPr>
              <a:t>Data Report</a:t>
            </a:r>
          </a:p>
        </p:txBody>
      </p:sp>
      <p:sp>
        <p:nvSpPr>
          <p:cNvPr id="4" name="Rectangle 1">
            <a:extLst>
              <a:ext uri="{FF2B5EF4-FFF2-40B4-BE49-F238E27FC236}">
                <a16:creationId xmlns:a16="http://schemas.microsoft.com/office/drawing/2014/main" id="{B2DCF671-F61F-6B46-BF3A-8C0D31D45FEC}"/>
              </a:ext>
            </a:extLst>
          </p:cNvPr>
          <p:cNvSpPr>
            <a:spLocks noChangeArrowheads="1"/>
          </p:cNvSpPr>
          <p:nvPr/>
        </p:nvSpPr>
        <p:spPr bwMode="auto">
          <a:xfrm>
            <a:off x="441436" y="1325090"/>
            <a:ext cx="6915805" cy="515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lang="en-IN" sz="2400" b="1" dirty="0">
                <a:solidFill>
                  <a:schemeClr val="accent5"/>
                </a:solidFill>
                <a:latin typeface="Verdana" panose="020B0604030504040204" pitchFamily="34" charset="0"/>
                <a:ea typeface="Verdana" panose="020B0604030504040204" pitchFamily="34" charset="0"/>
                <a:cs typeface="Verdana" panose="020B0604030504040204" pitchFamily="34" charset="0"/>
              </a:rPr>
              <a:t>421570 obs. of  17 variables:</a:t>
            </a: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Store   </a:t>
            </a:r>
            <a:r>
              <a:rPr kumimoji="0" lang="en-US" altLang="en-US" b="0" i="0" u="none" strike="noStrike" cap="none" normalizeH="0" baseline="0" dirty="0">
                <a:ln>
                  <a:noFill/>
                </a:ln>
                <a:solidFill>
                  <a:schemeClr val="accent5">
                    <a:lumMod val="20000"/>
                    <a:lumOff val="8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Factor w/ 45 levels "1","2","3","4"</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Date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Date, format: "2011-04-01"</a:t>
            </a: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IsHoliday</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logi</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FALSE FALSE FALSE </a:t>
            </a: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Dept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Factor w/ 81 levels "1","2","3","4",</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a:t>
            </a:r>
            <a:r>
              <a:rPr kumimoji="0" lang="en-US" altLang="en-US" b="0" i="0" u="none" strike="noStrike" cap="none" normalizeH="0" baseline="0" dirty="0" err="1">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Weekly_Sales</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13168 5947 28545 9950 317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Type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Factor w/ 3 levels "A","B","C": 1 1 1 1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Size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int</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151315 151315 151315 151315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Temperature</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59.2 59.2 59.2 59.2 59.2 ...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Fuel_Price</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3.52 3.52 3.52 3.52 3.52 ...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MarkDown1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NA NA NA NA NA NA NA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MarkDown2</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NA NA NA NA NA NA NA</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MarkDown3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NA NA NA NA NA NA NA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 MarkDown4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NA NA NA NA NA NA NA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MarkDown5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NA NA NA NA NA NA NA</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CPI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215 215 215 215 215 ...</a:t>
            </a:r>
            <a:endPar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Unemployment</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7.68 7.68 7.68 7.68</a:t>
            </a:r>
          </a:p>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a:ln>
                  <a:noFill/>
                </a:ln>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rPr>
              <a:t>$ weight      </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kumimoji="0" lang="en-US" altLang="en-US" b="0" i="0" u="none" strike="noStrike" cap="none" normalizeH="0" baseline="0" dirty="0" err="1">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num</a:t>
            </a:r>
            <a:r>
              <a:rPr kumimoji="0" lang="en-US" altLang="en-US" b="0"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  1 1 1 1 1 1 1 1 1 1 ...</a:t>
            </a:r>
            <a:r>
              <a:rPr kumimoji="0" lang="en-US" altLang="en-US" sz="2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endParaRPr kumimoji="0" lang="en-US" altLang="en-US" sz="28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5" name="Rounded Rectangle 4">
            <a:extLst>
              <a:ext uri="{FF2B5EF4-FFF2-40B4-BE49-F238E27FC236}">
                <a16:creationId xmlns:a16="http://schemas.microsoft.com/office/drawing/2014/main" id="{B18E3702-41A0-B64E-B518-12122B09ADF2}"/>
              </a:ext>
            </a:extLst>
          </p:cNvPr>
          <p:cNvSpPr/>
          <p:nvPr/>
        </p:nvSpPr>
        <p:spPr>
          <a:xfrm>
            <a:off x="7567448" y="2501462"/>
            <a:ext cx="4456386" cy="3437346"/>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spcAft>
                <a:spcPts val="0"/>
              </a:spcAft>
              <a:buFont typeface="Symbol" pitchFamily="2" charset="2"/>
              <a:buChar char=""/>
              <a:tabLst>
                <a:tab pos="2571115" algn="l"/>
              </a:tabLs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High no of NAs are present in data</a:t>
            </a:r>
            <a:endParaRPr lang="en-IN" sz="1600" dirty="0">
              <a:latin typeface="Verdana" panose="020B0604030504040204" pitchFamily="34" charset="0"/>
              <a:ea typeface="Verdana" panose="020B0604030504040204" pitchFamily="34" charset="0"/>
              <a:cs typeface="Verdana" panose="020B0604030504040204" pitchFamily="34" charset="0"/>
            </a:endParaRPr>
          </a:p>
          <a:p>
            <a:pPr marL="342900" lvl="0" indent="-342900">
              <a:spcAft>
                <a:spcPts val="0"/>
              </a:spcAft>
              <a:buFont typeface="Symbol" pitchFamily="2" charset="2"/>
              <a:buChar char=""/>
              <a:tabLst>
                <a:tab pos="2571115" algn="l"/>
              </a:tabLs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The NAs are present only in Markdown variables, due to the data on these variables not being collected in the initial time period</a:t>
            </a:r>
            <a:endParaRPr lang="en-IN" sz="1600" dirty="0">
              <a:latin typeface="Verdana" panose="020B0604030504040204" pitchFamily="34" charset="0"/>
              <a:ea typeface="Verdana" panose="020B0604030504040204" pitchFamily="34" charset="0"/>
              <a:cs typeface="Verdana" panose="020B0604030504040204" pitchFamily="34" charset="0"/>
            </a:endParaRPr>
          </a:p>
          <a:p>
            <a:pPr marL="342900" lvl="0" indent="-342900">
              <a:spcAft>
                <a:spcPts val="0"/>
              </a:spcAft>
              <a:buFont typeface="Symbol" pitchFamily="2" charset="2"/>
              <a:buChar char=""/>
              <a:tabLst>
                <a:tab pos="2571115" algn="l"/>
              </a:tabLst>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Data also seems to have outliers, especially in Markdown variables,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Weekly_sales</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Temperature and CPI variables</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1">
            <a:extLst>
              <a:ext uri="{FF2B5EF4-FFF2-40B4-BE49-F238E27FC236}">
                <a16:creationId xmlns:a16="http://schemas.microsoft.com/office/drawing/2014/main" id="{C62292EE-0B49-4944-BEA1-8555E5447649}"/>
              </a:ext>
            </a:extLst>
          </p:cNvPr>
          <p:cNvSpPr>
            <a:spLocks noChangeArrowheads="1"/>
          </p:cNvSpPr>
          <p:nvPr/>
        </p:nvSpPr>
        <p:spPr bwMode="auto">
          <a:xfrm>
            <a:off x="856593" y="6480668"/>
            <a:ext cx="4046482" cy="29238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Verdana" panose="020B0604030504040204" pitchFamily="34" charset="0"/>
                <a:ea typeface="Verdana" panose="020B0604030504040204" pitchFamily="34" charset="0"/>
                <a:cs typeface="Verdana" panose="020B0604030504040204" pitchFamily="34" charset="0"/>
              </a:rPr>
              <a:t>Total Missing Values: 1422431                </a:t>
            </a:r>
            <a:endParaRPr kumimoji="0" lang="en-US" altLang="en-US" sz="40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4404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B9B5-B93D-7240-BAB6-8C73019FEB50}"/>
              </a:ext>
            </a:extLst>
          </p:cNvPr>
          <p:cNvSpPr>
            <a:spLocks noGrp="1"/>
          </p:cNvSpPr>
          <p:nvPr>
            <p:ph type="title"/>
          </p:nvPr>
        </p:nvSpPr>
        <p:spPr>
          <a:xfrm>
            <a:off x="6716109" y="3091408"/>
            <a:ext cx="5475891" cy="1407019"/>
          </a:xfrm>
        </p:spPr>
        <p:txBody>
          <a:bodyPr/>
          <a:lstStyle/>
          <a:p>
            <a:r>
              <a:rPr lang="en-US" b="1" dirty="0">
                <a:solidFill>
                  <a:schemeClr val="accent5"/>
                </a:solidFill>
              </a:rPr>
              <a:t>EXPLORATORY DATA</a:t>
            </a:r>
            <a:br>
              <a:rPr lang="en-US" b="1" dirty="0">
                <a:solidFill>
                  <a:schemeClr val="accent5"/>
                </a:solidFill>
              </a:rPr>
            </a:br>
            <a:r>
              <a:rPr lang="en-US" b="1" dirty="0">
                <a:solidFill>
                  <a:schemeClr val="accent5"/>
                </a:solidFill>
              </a:rPr>
              <a:t>ANALYSIS</a:t>
            </a:r>
          </a:p>
        </p:txBody>
      </p:sp>
      <p:pic>
        <p:nvPicPr>
          <p:cNvPr id="3" name="Picture 2">
            <a:extLst>
              <a:ext uri="{FF2B5EF4-FFF2-40B4-BE49-F238E27FC236}">
                <a16:creationId xmlns:a16="http://schemas.microsoft.com/office/drawing/2014/main" id="{D51AB9A7-7B2B-7940-ABE0-9B2D4CAD1654}"/>
              </a:ext>
            </a:extLst>
          </p:cNvPr>
          <p:cNvPicPr>
            <a:picLocks noChangeAspect="1"/>
          </p:cNvPicPr>
          <p:nvPr/>
        </p:nvPicPr>
        <p:blipFill>
          <a:blip r:embed="rId2"/>
          <a:stretch>
            <a:fillRect/>
          </a:stretch>
        </p:blipFill>
        <p:spPr>
          <a:xfrm>
            <a:off x="125470" y="1779613"/>
            <a:ext cx="6590639" cy="4697746"/>
          </a:xfrm>
          <a:prstGeom prst="rect">
            <a:avLst/>
          </a:prstGeom>
        </p:spPr>
      </p:pic>
    </p:spTree>
    <p:extLst>
      <p:ext uri="{BB962C8B-B14F-4D97-AF65-F5344CB8AC3E}">
        <p14:creationId xmlns:p14="http://schemas.microsoft.com/office/powerpoint/2010/main" val="77507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EDA- Boxplots</a:t>
            </a:r>
            <a:endParaRPr lang="en-IN" dirty="0"/>
          </a:p>
        </p:txBody>
      </p:sp>
      <p:pic>
        <p:nvPicPr>
          <p:cNvPr id="17" name="Picture 16">
            <a:extLst>
              <a:ext uri="{FF2B5EF4-FFF2-40B4-BE49-F238E27FC236}">
                <a16:creationId xmlns:a16="http://schemas.microsoft.com/office/drawing/2014/main" id="{106A0E36-A48A-D54F-A942-2186C9831FDD}"/>
              </a:ext>
            </a:extLst>
          </p:cNvPr>
          <p:cNvPicPr/>
          <p:nvPr/>
        </p:nvPicPr>
        <p:blipFill rotWithShape="1">
          <a:blip r:embed="rId2">
            <a:extLst>
              <a:ext uri="{28A0092B-C50C-407E-A947-70E740481C1C}">
                <a14:useLocalDpi xmlns:a14="http://schemas.microsoft.com/office/drawing/2010/main" val="0"/>
              </a:ext>
            </a:extLst>
          </a:blip>
          <a:srcRect t="15210" b="11157"/>
          <a:stretch/>
        </p:blipFill>
        <p:spPr bwMode="auto">
          <a:xfrm>
            <a:off x="267916" y="1693006"/>
            <a:ext cx="5250016" cy="292194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5256ABA8-E355-9244-BAB0-84EED485AA31}"/>
              </a:ext>
            </a:extLst>
          </p:cNvPr>
          <p:cNvPicPr/>
          <p:nvPr/>
        </p:nvPicPr>
        <p:blipFill rotWithShape="1">
          <a:blip r:embed="rId3">
            <a:extLst>
              <a:ext uri="{28A0092B-C50C-407E-A947-70E740481C1C}">
                <a14:useLocalDpi xmlns:a14="http://schemas.microsoft.com/office/drawing/2010/main" val="0"/>
              </a:ext>
            </a:extLst>
          </a:blip>
          <a:srcRect t="11114" b="21740"/>
          <a:stretch/>
        </p:blipFill>
        <p:spPr bwMode="auto">
          <a:xfrm>
            <a:off x="220620" y="5023643"/>
            <a:ext cx="5344608" cy="1532134"/>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0A5D281B-46FD-FF4D-8E64-62C1BE427661}"/>
              </a:ext>
            </a:extLst>
          </p:cNvPr>
          <p:cNvPicPr/>
          <p:nvPr/>
        </p:nvPicPr>
        <p:blipFill rotWithShape="1">
          <a:blip r:embed="rId4">
            <a:extLst>
              <a:ext uri="{28A0092B-C50C-407E-A947-70E740481C1C}">
                <a14:useLocalDpi xmlns:a14="http://schemas.microsoft.com/office/drawing/2010/main" val="0"/>
              </a:ext>
            </a:extLst>
          </a:blip>
          <a:srcRect l="24607" t="12410" r="24452" b="55039"/>
          <a:stretch/>
        </p:blipFill>
        <p:spPr bwMode="auto">
          <a:xfrm>
            <a:off x="5801568" y="1675421"/>
            <a:ext cx="6043591" cy="2939533"/>
          </a:xfrm>
          <a:prstGeom prst="rect">
            <a:avLst/>
          </a:prstGeom>
          <a:ln w="9525">
            <a:solidFill>
              <a:schemeClr val="tx1"/>
            </a:solidFill>
          </a:ln>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A1CA8643-BB4F-B54C-A1CB-B1778FBBD51F}"/>
              </a:ext>
            </a:extLst>
          </p:cNvPr>
          <p:cNvSpPr/>
          <p:nvPr/>
        </p:nvSpPr>
        <p:spPr>
          <a:xfrm>
            <a:off x="133508" y="1336868"/>
            <a:ext cx="2539093"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Markdown Variables</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D1B14765-B682-EB43-81C3-D90D7FB6DE73}"/>
              </a:ext>
            </a:extLst>
          </p:cNvPr>
          <p:cNvSpPr/>
          <p:nvPr/>
        </p:nvSpPr>
        <p:spPr>
          <a:xfrm>
            <a:off x="5717627" y="1337266"/>
            <a:ext cx="2063001"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Other Variables</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C3871413-C94E-054A-ADD9-9E53334EA6A2}"/>
              </a:ext>
            </a:extLst>
          </p:cNvPr>
          <p:cNvSpPr/>
          <p:nvPr/>
        </p:nvSpPr>
        <p:spPr>
          <a:xfrm>
            <a:off x="220620" y="4646485"/>
            <a:ext cx="1832168"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Weekly Sales</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3" name="Rounded Rectangle 22">
            <a:extLst>
              <a:ext uri="{FF2B5EF4-FFF2-40B4-BE49-F238E27FC236}">
                <a16:creationId xmlns:a16="http://schemas.microsoft.com/office/drawing/2014/main" id="{23B4E332-BE91-504C-A987-BB8482AB3CE6}"/>
              </a:ext>
            </a:extLst>
          </p:cNvPr>
          <p:cNvSpPr/>
          <p:nvPr/>
        </p:nvSpPr>
        <p:spPr>
          <a:xfrm>
            <a:off x="5801568" y="4985039"/>
            <a:ext cx="6169714" cy="1733015"/>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Markdown 1 has a higher range and average markdown compared to other markdowns</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All Markdown variables have high number of outliers</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Weekly Sales heavily impacted by outliers too</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Among other variables, Unemployment and Temperature indicate presence of outliers</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42900" lvl="0" indent="-342900">
              <a:buFont typeface="Symbol" pitchFamily="2" charset="2"/>
              <a:buChar char=""/>
              <a:tabLst>
                <a:tab pos="1294765" algn="l"/>
              </a:tabLst>
            </a:pP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7619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EDA- Correlations</a:t>
            </a:r>
            <a:endParaRPr lang="en-IN" dirty="0"/>
          </a:p>
        </p:txBody>
      </p:sp>
      <p:pic>
        <p:nvPicPr>
          <p:cNvPr id="4" name="Picture 3">
            <a:extLst>
              <a:ext uri="{FF2B5EF4-FFF2-40B4-BE49-F238E27FC236}">
                <a16:creationId xmlns:a16="http://schemas.microsoft.com/office/drawing/2014/main" id="{7CA87AB8-AB97-4F42-B55E-386B8B3E5C79}"/>
              </a:ext>
            </a:extLst>
          </p:cNvPr>
          <p:cNvPicPr/>
          <p:nvPr/>
        </p:nvPicPr>
        <p:blipFill rotWithShape="1">
          <a:blip r:embed="rId2">
            <a:extLst>
              <a:ext uri="{28A0092B-C50C-407E-A947-70E740481C1C}">
                <a14:useLocalDpi xmlns:a14="http://schemas.microsoft.com/office/drawing/2010/main" val="0"/>
              </a:ext>
            </a:extLst>
          </a:blip>
          <a:srcRect t="25766" b="14839"/>
          <a:stretch/>
        </p:blipFill>
        <p:spPr bwMode="auto">
          <a:xfrm>
            <a:off x="3048000" y="1660634"/>
            <a:ext cx="8933792" cy="4824249"/>
          </a:xfrm>
          <a:prstGeom prst="rect">
            <a:avLst/>
          </a:prstGeom>
          <a:ln>
            <a:solidFill>
              <a:schemeClr val="tx1"/>
            </a:solid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B6CBE692-5565-3943-A7E3-B4F3A6D85E81}"/>
              </a:ext>
            </a:extLst>
          </p:cNvPr>
          <p:cNvSpPr txBox="1"/>
          <p:nvPr/>
        </p:nvSpPr>
        <p:spPr>
          <a:xfrm>
            <a:off x="4388068" y="2206168"/>
            <a:ext cx="861848" cy="307777"/>
          </a:xfrm>
          <a:prstGeom prst="rect">
            <a:avLst/>
          </a:prstGeom>
          <a:solidFill>
            <a:schemeClr val="bg1"/>
          </a:solidFill>
        </p:spPr>
        <p:txBody>
          <a:bodyPr wrap="square" rtlCol="0">
            <a:spAutoFit/>
          </a:bodyPr>
          <a:lstStyle/>
          <a:p>
            <a:pPr algn="r"/>
            <a:r>
              <a:rPr lang="en-US" sz="1400" b="1" dirty="0">
                <a:solidFill>
                  <a:schemeClr val="accent5"/>
                </a:solidFill>
              </a:rPr>
              <a:t>Temp</a:t>
            </a:r>
          </a:p>
        </p:txBody>
      </p:sp>
      <p:sp>
        <p:nvSpPr>
          <p:cNvPr id="7" name="TextBox 6">
            <a:extLst>
              <a:ext uri="{FF2B5EF4-FFF2-40B4-BE49-F238E27FC236}">
                <a16:creationId xmlns:a16="http://schemas.microsoft.com/office/drawing/2014/main" id="{69F73BAD-DBB8-514F-B48D-1A9BC301C257}"/>
              </a:ext>
            </a:extLst>
          </p:cNvPr>
          <p:cNvSpPr txBox="1"/>
          <p:nvPr/>
        </p:nvSpPr>
        <p:spPr>
          <a:xfrm>
            <a:off x="5328746" y="2677983"/>
            <a:ext cx="536026" cy="307777"/>
          </a:xfrm>
          <a:prstGeom prst="rect">
            <a:avLst/>
          </a:prstGeom>
          <a:solidFill>
            <a:schemeClr val="bg1"/>
          </a:solidFill>
        </p:spPr>
        <p:txBody>
          <a:bodyPr wrap="square" rtlCol="0">
            <a:spAutoFit/>
          </a:bodyPr>
          <a:lstStyle/>
          <a:p>
            <a:pPr algn="r"/>
            <a:r>
              <a:rPr lang="en-US" sz="1400" b="1" dirty="0">
                <a:solidFill>
                  <a:schemeClr val="accent5"/>
                </a:solidFill>
              </a:rPr>
              <a:t>CPI</a:t>
            </a:r>
          </a:p>
        </p:txBody>
      </p:sp>
      <p:sp>
        <p:nvSpPr>
          <p:cNvPr id="8" name="TextBox 7">
            <a:extLst>
              <a:ext uri="{FF2B5EF4-FFF2-40B4-BE49-F238E27FC236}">
                <a16:creationId xmlns:a16="http://schemas.microsoft.com/office/drawing/2014/main" id="{0D26FD45-4C27-7A40-B68A-6CF5D7241E26}"/>
              </a:ext>
            </a:extLst>
          </p:cNvPr>
          <p:cNvSpPr txBox="1"/>
          <p:nvPr/>
        </p:nvSpPr>
        <p:spPr>
          <a:xfrm>
            <a:off x="5249916" y="3090256"/>
            <a:ext cx="1229711" cy="307777"/>
          </a:xfrm>
          <a:prstGeom prst="rect">
            <a:avLst/>
          </a:prstGeom>
          <a:solidFill>
            <a:schemeClr val="bg1"/>
          </a:solidFill>
        </p:spPr>
        <p:txBody>
          <a:bodyPr wrap="square" rtlCol="0">
            <a:spAutoFit/>
          </a:bodyPr>
          <a:lstStyle/>
          <a:p>
            <a:pPr algn="r"/>
            <a:r>
              <a:rPr lang="en-US" sz="1400" b="1" dirty="0">
                <a:solidFill>
                  <a:schemeClr val="accent5"/>
                </a:solidFill>
              </a:rPr>
              <a:t>Fuel Price</a:t>
            </a:r>
          </a:p>
        </p:txBody>
      </p:sp>
      <p:sp>
        <p:nvSpPr>
          <p:cNvPr id="9" name="TextBox 8">
            <a:extLst>
              <a:ext uri="{FF2B5EF4-FFF2-40B4-BE49-F238E27FC236}">
                <a16:creationId xmlns:a16="http://schemas.microsoft.com/office/drawing/2014/main" id="{0E4CEA30-58B5-6948-942B-A1EE1D3DEF6B}"/>
              </a:ext>
            </a:extLst>
          </p:cNvPr>
          <p:cNvSpPr txBox="1"/>
          <p:nvPr/>
        </p:nvSpPr>
        <p:spPr>
          <a:xfrm>
            <a:off x="5801711" y="3484092"/>
            <a:ext cx="1229711" cy="307777"/>
          </a:xfrm>
          <a:prstGeom prst="rect">
            <a:avLst/>
          </a:prstGeom>
          <a:solidFill>
            <a:schemeClr val="bg1"/>
          </a:solidFill>
        </p:spPr>
        <p:txBody>
          <a:bodyPr wrap="square" rtlCol="0">
            <a:spAutoFit/>
          </a:bodyPr>
          <a:lstStyle/>
          <a:p>
            <a:pPr algn="r"/>
            <a:r>
              <a:rPr lang="en-US" sz="1400" b="1" dirty="0" err="1">
                <a:solidFill>
                  <a:schemeClr val="accent5"/>
                </a:solidFill>
              </a:rPr>
              <a:t>Unemp</a:t>
            </a:r>
            <a:endParaRPr lang="en-US" sz="1400" b="1" dirty="0">
              <a:solidFill>
                <a:schemeClr val="accent5"/>
              </a:solidFill>
            </a:endParaRPr>
          </a:p>
        </p:txBody>
      </p:sp>
      <p:sp>
        <p:nvSpPr>
          <p:cNvPr id="10" name="TextBox 9">
            <a:extLst>
              <a:ext uri="{FF2B5EF4-FFF2-40B4-BE49-F238E27FC236}">
                <a16:creationId xmlns:a16="http://schemas.microsoft.com/office/drawing/2014/main" id="{AA4677ED-8297-9948-878A-5E8BEF83E5D0}"/>
              </a:ext>
            </a:extLst>
          </p:cNvPr>
          <p:cNvSpPr txBox="1"/>
          <p:nvPr/>
        </p:nvSpPr>
        <p:spPr>
          <a:xfrm>
            <a:off x="6400797" y="3919423"/>
            <a:ext cx="1229711" cy="307777"/>
          </a:xfrm>
          <a:prstGeom prst="rect">
            <a:avLst/>
          </a:prstGeom>
          <a:solidFill>
            <a:schemeClr val="bg1"/>
          </a:solidFill>
        </p:spPr>
        <p:txBody>
          <a:bodyPr wrap="square" rtlCol="0">
            <a:spAutoFit/>
          </a:bodyPr>
          <a:lstStyle/>
          <a:p>
            <a:pPr algn="r"/>
            <a:r>
              <a:rPr lang="en-US" sz="1400" b="1" dirty="0">
                <a:solidFill>
                  <a:schemeClr val="accent5"/>
                </a:solidFill>
              </a:rPr>
              <a:t>Markdn3</a:t>
            </a:r>
          </a:p>
        </p:txBody>
      </p:sp>
      <p:sp>
        <p:nvSpPr>
          <p:cNvPr id="11" name="TextBox 10">
            <a:extLst>
              <a:ext uri="{FF2B5EF4-FFF2-40B4-BE49-F238E27FC236}">
                <a16:creationId xmlns:a16="http://schemas.microsoft.com/office/drawing/2014/main" id="{4D63E772-C13E-E745-BE4C-4AEFC90E4CD5}"/>
              </a:ext>
            </a:extLst>
          </p:cNvPr>
          <p:cNvSpPr txBox="1"/>
          <p:nvPr/>
        </p:nvSpPr>
        <p:spPr>
          <a:xfrm>
            <a:off x="7514896" y="4723465"/>
            <a:ext cx="1229711" cy="307777"/>
          </a:xfrm>
          <a:prstGeom prst="rect">
            <a:avLst/>
          </a:prstGeom>
          <a:solidFill>
            <a:schemeClr val="bg1"/>
          </a:solidFill>
        </p:spPr>
        <p:txBody>
          <a:bodyPr wrap="square" rtlCol="0">
            <a:spAutoFit/>
          </a:bodyPr>
          <a:lstStyle/>
          <a:p>
            <a:pPr algn="r"/>
            <a:r>
              <a:rPr lang="en-US" sz="1400" b="1" dirty="0">
                <a:solidFill>
                  <a:schemeClr val="accent5"/>
                </a:solidFill>
              </a:rPr>
              <a:t>Markdn2</a:t>
            </a:r>
          </a:p>
        </p:txBody>
      </p:sp>
      <p:sp>
        <p:nvSpPr>
          <p:cNvPr id="12" name="TextBox 11">
            <a:extLst>
              <a:ext uri="{FF2B5EF4-FFF2-40B4-BE49-F238E27FC236}">
                <a16:creationId xmlns:a16="http://schemas.microsoft.com/office/drawing/2014/main" id="{6CC456E8-3263-E144-8EF2-668089AB6741}"/>
              </a:ext>
            </a:extLst>
          </p:cNvPr>
          <p:cNvSpPr txBox="1"/>
          <p:nvPr/>
        </p:nvSpPr>
        <p:spPr>
          <a:xfrm>
            <a:off x="8045669" y="5135738"/>
            <a:ext cx="1229711" cy="307777"/>
          </a:xfrm>
          <a:prstGeom prst="rect">
            <a:avLst/>
          </a:prstGeom>
          <a:solidFill>
            <a:schemeClr val="bg1"/>
          </a:solidFill>
        </p:spPr>
        <p:txBody>
          <a:bodyPr wrap="square" rtlCol="0">
            <a:spAutoFit/>
          </a:bodyPr>
          <a:lstStyle/>
          <a:p>
            <a:pPr algn="r"/>
            <a:r>
              <a:rPr lang="en-US" sz="1400" b="1" dirty="0">
                <a:solidFill>
                  <a:schemeClr val="accent5"/>
                </a:solidFill>
              </a:rPr>
              <a:t>Size</a:t>
            </a:r>
          </a:p>
        </p:txBody>
      </p:sp>
      <p:sp>
        <p:nvSpPr>
          <p:cNvPr id="13" name="TextBox 12">
            <a:extLst>
              <a:ext uri="{FF2B5EF4-FFF2-40B4-BE49-F238E27FC236}">
                <a16:creationId xmlns:a16="http://schemas.microsoft.com/office/drawing/2014/main" id="{7D9B3F4F-3B96-0A49-B439-3CC8C8A3E193}"/>
              </a:ext>
            </a:extLst>
          </p:cNvPr>
          <p:cNvSpPr txBox="1"/>
          <p:nvPr/>
        </p:nvSpPr>
        <p:spPr>
          <a:xfrm>
            <a:off x="8660524" y="5536566"/>
            <a:ext cx="1229711" cy="307777"/>
          </a:xfrm>
          <a:prstGeom prst="rect">
            <a:avLst/>
          </a:prstGeom>
          <a:solidFill>
            <a:schemeClr val="bg1"/>
          </a:solidFill>
        </p:spPr>
        <p:txBody>
          <a:bodyPr wrap="square" rtlCol="0">
            <a:spAutoFit/>
          </a:bodyPr>
          <a:lstStyle/>
          <a:p>
            <a:pPr algn="r"/>
            <a:r>
              <a:rPr lang="en-US" sz="1400" b="1" dirty="0">
                <a:solidFill>
                  <a:schemeClr val="accent5"/>
                </a:solidFill>
              </a:rPr>
              <a:t>Markdn6</a:t>
            </a:r>
          </a:p>
        </p:txBody>
      </p:sp>
      <p:sp>
        <p:nvSpPr>
          <p:cNvPr id="14" name="TextBox 13">
            <a:extLst>
              <a:ext uri="{FF2B5EF4-FFF2-40B4-BE49-F238E27FC236}">
                <a16:creationId xmlns:a16="http://schemas.microsoft.com/office/drawing/2014/main" id="{F7B073F2-B537-234F-8542-F5AC1FCE7EBB}"/>
              </a:ext>
            </a:extLst>
          </p:cNvPr>
          <p:cNvSpPr txBox="1"/>
          <p:nvPr/>
        </p:nvSpPr>
        <p:spPr>
          <a:xfrm>
            <a:off x="9275379" y="5948839"/>
            <a:ext cx="1229711" cy="307777"/>
          </a:xfrm>
          <a:prstGeom prst="rect">
            <a:avLst/>
          </a:prstGeom>
          <a:solidFill>
            <a:schemeClr val="bg1"/>
          </a:solidFill>
        </p:spPr>
        <p:txBody>
          <a:bodyPr wrap="square" rtlCol="0">
            <a:spAutoFit/>
          </a:bodyPr>
          <a:lstStyle/>
          <a:p>
            <a:pPr algn="r"/>
            <a:r>
              <a:rPr lang="en-US" sz="1400" b="1" dirty="0">
                <a:solidFill>
                  <a:schemeClr val="accent5"/>
                </a:solidFill>
              </a:rPr>
              <a:t>Markdn1</a:t>
            </a:r>
          </a:p>
        </p:txBody>
      </p:sp>
      <p:sp>
        <p:nvSpPr>
          <p:cNvPr id="15" name="TextBox 14">
            <a:extLst>
              <a:ext uri="{FF2B5EF4-FFF2-40B4-BE49-F238E27FC236}">
                <a16:creationId xmlns:a16="http://schemas.microsoft.com/office/drawing/2014/main" id="{611B8A5B-DF90-9140-8543-A5539F0C2262}"/>
              </a:ext>
            </a:extLst>
          </p:cNvPr>
          <p:cNvSpPr txBox="1"/>
          <p:nvPr/>
        </p:nvSpPr>
        <p:spPr>
          <a:xfrm>
            <a:off x="6201104" y="4319664"/>
            <a:ext cx="1928648" cy="307777"/>
          </a:xfrm>
          <a:prstGeom prst="rect">
            <a:avLst/>
          </a:prstGeom>
          <a:solidFill>
            <a:schemeClr val="bg1"/>
          </a:solidFill>
        </p:spPr>
        <p:txBody>
          <a:bodyPr wrap="square" rtlCol="0">
            <a:spAutoFit/>
          </a:bodyPr>
          <a:lstStyle/>
          <a:p>
            <a:pPr algn="r"/>
            <a:r>
              <a:rPr lang="en-US" sz="1400" b="1" dirty="0">
                <a:solidFill>
                  <a:schemeClr val="accent5"/>
                </a:solidFill>
              </a:rPr>
              <a:t>Weekly Sales</a:t>
            </a:r>
          </a:p>
        </p:txBody>
      </p:sp>
      <p:sp>
        <p:nvSpPr>
          <p:cNvPr id="16" name="Rounded Rectangle 15">
            <a:extLst>
              <a:ext uri="{FF2B5EF4-FFF2-40B4-BE49-F238E27FC236}">
                <a16:creationId xmlns:a16="http://schemas.microsoft.com/office/drawing/2014/main" id="{82239472-FFD4-3E46-BBDD-0A4DB3328433}"/>
              </a:ext>
            </a:extLst>
          </p:cNvPr>
          <p:cNvSpPr/>
          <p:nvPr/>
        </p:nvSpPr>
        <p:spPr>
          <a:xfrm>
            <a:off x="36783" y="1622011"/>
            <a:ext cx="2927135" cy="486287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Symbol" pitchFamily="2" charset="2"/>
              <a:buChar char=""/>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Our numeric variables seem to have very weak correlations with weekly sales which is the variable of our interest</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42900" lvl="0" indent="-342900">
              <a:buFont typeface="Symbol" pitchFamily="2" charset="2"/>
              <a:buChar char=""/>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Also among independent variables or other variables, there is not much correlation present.</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42900" lvl="0" indent="-342900">
              <a:buFont typeface="Symbol" pitchFamily="2" charset="2"/>
              <a:buChar char=""/>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Hence, we can safely assume our dataset is free from multicollinearity</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7974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DF61-F046-6F48-8DD2-0E8D7548EB3D}"/>
              </a:ext>
            </a:extLst>
          </p:cNvPr>
          <p:cNvSpPr>
            <a:spLocks noGrp="1"/>
          </p:cNvSpPr>
          <p:nvPr>
            <p:ph type="title"/>
          </p:nvPr>
        </p:nvSpPr>
        <p:spPr/>
        <p:txBody>
          <a:bodyPr/>
          <a:lstStyle/>
          <a:p>
            <a:r>
              <a:rPr lang="en-US" dirty="0">
                <a:solidFill>
                  <a:schemeClr val="accent5"/>
                </a:solidFill>
              </a:rPr>
              <a:t>EDA</a:t>
            </a:r>
            <a:br>
              <a:rPr lang="en-US" dirty="0">
                <a:solidFill>
                  <a:schemeClr val="accent5"/>
                </a:solidFill>
              </a:rPr>
            </a:br>
            <a:r>
              <a:rPr lang="en-US" dirty="0" err="1">
                <a:solidFill>
                  <a:schemeClr val="accent5"/>
                </a:solidFill>
              </a:rPr>
              <a:t>Summarise</a:t>
            </a:r>
            <a:r>
              <a:rPr lang="en-US" dirty="0">
                <a:solidFill>
                  <a:schemeClr val="accent5"/>
                </a:solidFill>
              </a:rPr>
              <a:t> By Store Type And </a:t>
            </a:r>
            <a:r>
              <a:rPr lang="en-US" dirty="0" err="1">
                <a:solidFill>
                  <a:schemeClr val="accent5"/>
                </a:solidFill>
              </a:rPr>
              <a:t>Isholiday</a:t>
            </a:r>
            <a:endParaRPr lang="en-US" dirty="0"/>
          </a:p>
        </p:txBody>
      </p:sp>
      <p:graphicFrame>
        <p:nvGraphicFramePr>
          <p:cNvPr id="5" name="Table 4">
            <a:extLst>
              <a:ext uri="{FF2B5EF4-FFF2-40B4-BE49-F238E27FC236}">
                <a16:creationId xmlns:a16="http://schemas.microsoft.com/office/drawing/2014/main" id="{39E5228E-0D87-BE4F-AD02-C5825CF7D3FE}"/>
              </a:ext>
            </a:extLst>
          </p:cNvPr>
          <p:cNvGraphicFramePr>
            <a:graphicFrameLocks noGrp="1"/>
          </p:cNvGraphicFramePr>
          <p:nvPr>
            <p:extLst>
              <p:ext uri="{D42A27DB-BD31-4B8C-83A1-F6EECF244321}">
                <p14:modId xmlns:p14="http://schemas.microsoft.com/office/powerpoint/2010/main" val="1252302703"/>
              </p:ext>
            </p:extLst>
          </p:nvPr>
        </p:nvGraphicFramePr>
        <p:xfrm>
          <a:off x="189186" y="1953123"/>
          <a:ext cx="7598980" cy="1310923"/>
        </p:xfrm>
        <a:graphic>
          <a:graphicData uri="http://schemas.openxmlformats.org/drawingml/2006/table">
            <a:tbl>
              <a:tblPr/>
              <a:tblGrid>
                <a:gridCol w="445214">
                  <a:extLst>
                    <a:ext uri="{9D8B030D-6E8A-4147-A177-3AD203B41FA5}">
                      <a16:colId xmlns:a16="http://schemas.microsoft.com/office/drawing/2014/main" val="664920631"/>
                    </a:ext>
                  </a:extLst>
                </a:gridCol>
                <a:gridCol w="977492">
                  <a:extLst>
                    <a:ext uri="{9D8B030D-6E8A-4147-A177-3AD203B41FA5}">
                      <a16:colId xmlns:a16="http://schemas.microsoft.com/office/drawing/2014/main" val="692142436"/>
                    </a:ext>
                  </a:extLst>
                </a:gridCol>
                <a:gridCol w="630555">
                  <a:extLst>
                    <a:ext uri="{9D8B030D-6E8A-4147-A177-3AD203B41FA5}">
                      <a16:colId xmlns:a16="http://schemas.microsoft.com/office/drawing/2014/main" val="1337970120"/>
                    </a:ext>
                  </a:extLst>
                </a:gridCol>
                <a:gridCol w="761151">
                  <a:extLst>
                    <a:ext uri="{9D8B030D-6E8A-4147-A177-3AD203B41FA5}">
                      <a16:colId xmlns:a16="http://schemas.microsoft.com/office/drawing/2014/main" val="2738591490"/>
                    </a:ext>
                  </a:extLst>
                </a:gridCol>
                <a:gridCol w="478193">
                  <a:extLst>
                    <a:ext uri="{9D8B030D-6E8A-4147-A177-3AD203B41FA5}">
                      <a16:colId xmlns:a16="http://schemas.microsoft.com/office/drawing/2014/main" val="1876519220"/>
                    </a:ext>
                  </a:extLst>
                </a:gridCol>
                <a:gridCol w="751917">
                  <a:extLst>
                    <a:ext uri="{9D8B030D-6E8A-4147-A177-3AD203B41FA5}">
                      <a16:colId xmlns:a16="http://schemas.microsoft.com/office/drawing/2014/main" val="3849723842"/>
                    </a:ext>
                  </a:extLst>
                </a:gridCol>
                <a:gridCol w="467640">
                  <a:extLst>
                    <a:ext uri="{9D8B030D-6E8A-4147-A177-3AD203B41FA5}">
                      <a16:colId xmlns:a16="http://schemas.microsoft.com/office/drawing/2014/main" val="3307850880"/>
                    </a:ext>
                  </a:extLst>
                </a:gridCol>
                <a:gridCol w="488086">
                  <a:extLst>
                    <a:ext uri="{9D8B030D-6E8A-4147-A177-3AD203B41FA5}">
                      <a16:colId xmlns:a16="http://schemas.microsoft.com/office/drawing/2014/main" val="4159329860"/>
                    </a:ext>
                  </a:extLst>
                </a:gridCol>
                <a:gridCol w="660236">
                  <a:extLst>
                    <a:ext uri="{9D8B030D-6E8A-4147-A177-3AD203B41FA5}">
                      <a16:colId xmlns:a16="http://schemas.microsoft.com/office/drawing/2014/main" val="1262357220"/>
                    </a:ext>
                  </a:extLst>
                </a:gridCol>
                <a:gridCol w="589002">
                  <a:extLst>
                    <a:ext uri="{9D8B030D-6E8A-4147-A177-3AD203B41FA5}">
                      <a16:colId xmlns:a16="http://schemas.microsoft.com/office/drawing/2014/main" val="3071966729"/>
                    </a:ext>
                  </a:extLst>
                </a:gridCol>
                <a:gridCol w="674747">
                  <a:extLst>
                    <a:ext uri="{9D8B030D-6E8A-4147-A177-3AD203B41FA5}">
                      <a16:colId xmlns:a16="http://schemas.microsoft.com/office/drawing/2014/main" val="2992342782"/>
                    </a:ext>
                  </a:extLst>
                </a:gridCol>
                <a:gridCol w="674747">
                  <a:extLst>
                    <a:ext uri="{9D8B030D-6E8A-4147-A177-3AD203B41FA5}">
                      <a16:colId xmlns:a16="http://schemas.microsoft.com/office/drawing/2014/main" val="176125994"/>
                    </a:ext>
                  </a:extLst>
                </a:gridCol>
              </a:tblGrid>
              <a:tr h="641236">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sum_Weekly_Sales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avg_CPI</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avg_unemployment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fuel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price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lgn="ct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temp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2905719146"/>
                  </a:ext>
                </a:extLst>
              </a:tr>
              <a:tr h="223229">
                <a:tc>
                  <a:txBody>
                    <a:bodyPr/>
                    <a:lstStyle/>
                    <a:p>
                      <a:pP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4331014723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174.4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182231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60.5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8687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3764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1647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3916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6000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472488330"/>
                  </a:ext>
                </a:extLst>
              </a:tr>
              <a:tr h="223229">
                <a:tc>
                  <a:txBody>
                    <a:bodyPr/>
                    <a:lstStyle/>
                    <a:p>
                      <a:pP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2000700737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167.2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101819</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57.6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7109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3064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1484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2926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3689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2268703"/>
                  </a:ext>
                </a:extLst>
              </a:tr>
              <a:tr h="223229">
                <a:tc>
                  <a:txBody>
                    <a:bodyPr/>
                    <a:lstStyle/>
                    <a:p>
                      <a:pP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405503528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170.4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40536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447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1384</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435232243"/>
                  </a:ext>
                </a:extLst>
              </a:tr>
            </a:tbl>
          </a:graphicData>
        </a:graphic>
      </p:graphicFrame>
      <p:graphicFrame>
        <p:nvGraphicFramePr>
          <p:cNvPr id="7" name="Table 6">
            <a:extLst>
              <a:ext uri="{FF2B5EF4-FFF2-40B4-BE49-F238E27FC236}">
                <a16:creationId xmlns:a16="http://schemas.microsoft.com/office/drawing/2014/main" id="{CD762C72-AC62-474E-80FD-347092122968}"/>
              </a:ext>
            </a:extLst>
          </p:cNvPr>
          <p:cNvGraphicFramePr>
            <a:graphicFrameLocks noGrp="1"/>
          </p:cNvGraphicFramePr>
          <p:nvPr>
            <p:extLst>
              <p:ext uri="{D42A27DB-BD31-4B8C-83A1-F6EECF244321}">
                <p14:modId xmlns:p14="http://schemas.microsoft.com/office/powerpoint/2010/main" val="780134399"/>
              </p:ext>
            </p:extLst>
          </p:nvPr>
        </p:nvGraphicFramePr>
        <p:xfrm>
          <a:off x="189186" y="3642294"/>
          <a:ext cx="7598980" cy="1234506"/>
        </p:xfrm>
        <a:graphic>
          <a:graphicData uri="http://schemas.openxmlformats.org/drawingml/2006/table">
            <a:tbl>
              <a:tblPr/>
              <a:tblGrid>
                <a:gridCol w="656179">
                  <a:extLst>
                    <a:ext uri="{9D8B030D-6E8A-4147-A177-3AD203B41FA5}">
                      <a16:colId xmlns:a16="http://schemas.microsoft.com/office/drawing/2014/main" val="1370811344"/>
                    </a:ext>
                  </a:extLst>
                </a:gridCol>
                <a:gridCol w="1031895">
                  <a:extLst>
                    <a:ext uri="{9D8B030D-6E8A-4147-A177-3AD203B41FA5}">
                      <a16:colId xmlns:a16="http://schemas.microsoft.com/office/drawing/2014/main" val="3822897996"/>
                    </a:ext>
                  </a:extLst>
                </a:gridCol>
                <a:gridCol w="656179">
                  <a:extLst>
                    <a:ext uri="{9D8B030D-6E8A-4147-A177-3AD203B41FA5}">
                      <a16:colId xmlns:a16="http://schemas.microsoft.com/office/drawing/2014/main" val="4182810142"/>
                    </a:ext>
                  </a:extLst>
                </a:gridCol>
                <a:gridCol w="562911">
                  <a:extLst>
                    <a:ext uri="{9D8B030D-6E8A-4147-A177-3AD203B41FA5}">
                      <a16:colId xmlns:a16="http://schemas.microsoft.com/office/drawing/2014/main" val="3865365876"/>
                    </a:ext>
                  </a:extLst>
                </a:gridCol>
                <a:gridCol w="468984">
                  <a:extLst>
                    <a:ext uri="{9D8B030D-6E8A-4147-A177-3AD203B41FA5}">
                      <a16:colId xmlns:a16="http://schemas.microsoft.com/office/drawing/2014/main" val="4264923999"/>
                    </a:ext>
                  </a:extLst>
                </a:gridCol>
                <a:gridCol w="656179">
                  <a:extLst>
                    <a:ext uri="{9D8B030D-6E8A-4147-A177-3AD203B41FA5}">
                      <a16:colId xmlns:a16="http://schemas.microsoft.com/office/drawing/2014/main" val="2522032055"/>
                    </a:ext>
                  </a:extLst>
                </a:gridCol>
                <a:gridCol w="468984">
                  <a:extLst>
                    <a:ext uri="{9D8B030D-6E8A-4147-A177-3AD203B41FA5}">
                      <a16:colId xmlns:a16="http://schemas.microsoft.com/office/drawing/2014/main" val="712267946"/>
                    </a:ext>
                  </a:extLst>
                </a:gridCol>
                <a:gridCol w="754077">
                  <a:extLst>
                    <a:ext uri="{9D8B030D-6E8A-4147-A177-3AD203B41FA5}">
                      <a16:colId xmlns:a16="http://schemas.microsoft.com/office/drawing/2014/main" val="3251863118"/>
                    </a:ext>
                  </a:extLst>
                </a:gridCol>
                <a:gridCol w="656179">
                  <a:extLst>
                    <a:ext uri="{9D8B030D-6E8A-4147-A177-3AD203B41FA5}">
                      <a16:colId xmlns:a16="http://schemas.microsoft.com/office/drawing/2014/main" val="2590411175"/>
                    </a:ext>
                  </a:extLst>
                </a:gridCol>
                <a:gridCol w="562250">
                  <a:extLst>
                    <a:ext uri="{9D8B030D-6E8A-4147-A177-3AD203B41FA5}">
                      <a16:colId xmlns:a16="http://schemas.microsoft.com/office/drawing/2014/main" val="2577295335"/>
                    </a:ext>
                  </a:extLst>
                </a:gridCol>
                <a:gridCol w="468984">
                  <a:extLst>
                    <a:ext uri="{9D8B030D-6E8A-4147-A177-3AD203B41FA5}">
                      <a16:colId xmlns:a16="http://schemas.microsoft.com/office/drawing/2014/main" val="1650351262"/>
                    </a:ext>
                  </a:extLst>
                </a:gridCol>
                <a:gridCol w="656179">
                  <a:extLst>
                    <a:ext uri="{9D8B030D-6E8A-4147-A177-3AD203B41FA5}">
                      <a16:colId xmlns:a16="http://schemas.microsoft.com/office/drawing/2014/main" val="214486050"/>
                    </a:ext>
                  </a:extLst>
                </a:gridCol>
              </a:tblGrid>
              <a:tr h="748968">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IsHoliday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sum_Weekly_</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Sales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avg_CPI</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avg_unemployment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fuel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price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lgn="ct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temp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1763606629"/>
                  </a:ext>
                </a:extLst>
              </a:tr>
              <a:tr h="242769">
                <a:tc>
                  <a:txBody>
                    <a:bodyPr/>
                    <a:lstStyle/>
                    <a:p>
                      <a:pPr algn="ct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FALSE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6231919436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136718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7333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2299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3384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4723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23053585"/>
                  </a:ext>
                </a:extLst>
              </a:tr>
              <a:tr h="242769">
                <a:tc>
                  <a:txBody>
                    <a:bodyPr/>
                    <a:lstStyle/>
                    <a:p>
                      <a:pPr algn="ct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TRUE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505299552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136859</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6241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13049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15078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algn="r">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3371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3537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486184"/>
                  </a:ext>
                </a:extLst>
              </a:tr>
            </a:tbl>
          </a:graphicData>
        </a:graphic>
      </p:graphicFrame>
      <p:graphicFrame>
        <p:nvGraphicFramePr>
          <p:cNvPr id="9" name="Table 8">
            <a:extLst>
              <a:ext uri="{FF2B5EF4-FFF2-40B4-BE49-F238E27FC236}">
                <a16:creationId xmlns:a16="http://schemas.microsoft.com/office/drawing/2014/main" id="{800BFFAE-7121-F542-B5D6-23686A5BD6E5}"/>
              </a:ext>
            </a:extLst>
          </p:cNvPr>
          <p:cNvGraphicFramePr>
            <a:graphicFrameLocks noGrp="1"/>
          </p:cNvGraphicFramePr>
          <p:nvPr>
            <p:extLst>
              <p:ext uri="{D42A27DB-BD31-4B8C-83A1-F6EECF244321}">
                <p14:modId xmlns:p14="http://schemas.microsoft.com/office/powerpoint/2010/main" val="2926086197"/>
              </p:ext>
            </p:extLst>
          </p:nvPr>
        </p:nvGraphicFramePr>
        <p:xfrm>
          <a:off x="189186" y="5128200"/>
          <a:ext cx="7598981" cy="1419745"/>
        </p:xfrm>
        <a:graphic>
          <a:graphicData uri="http://schemas.openxmlformats.org/drawingml/2006/table">
            <a:tbl>
              <a:tblPr/>
              <a:tblGrid>
                <a:gridCol w="599555">
                  <a:extLst>
                    <a:ext uri="{9D8B030D-6E8A-4147-A177-3AD203B41FA5}">
                      <a16:colId xmlns:a16="http://schemas.microsoft.com/office/drawing/2014/main" val="2223217198"/>
                    </a:ext>
                  </a:extLst>
                </a:gridCol>
                <a:gridCol w="1001237">
                  <a:extLst>
                    <a:ext uri="{9D8B030D-6E8A-4147-A177-3AD203B41FA5}">
                      <a16:colId xmlns:a16="http://schemas.microsoft.com/office/drawing/2014/main" val="2774900877"/>
                    </a:ext>
                  </a:extLst>
                </a:gridCol>
                <a:gridCol w="499299">
                  <a:extLst>
                    <a:ext uri="{9D8B030D-6E8A-4147-A177-3AD203B41FA5}">
                      <a16:colId xmlns:a16="http://schemas.microsoft.com/office/drawing/2014/main" val="3825578964"/>
                    </a:ext>
                  </a:extLst>
                </a:gridCol>
                <a:gridCol w="600215">
                  <a:extLst>
                    <a:ext uri="{9D8B030D-6E8A-4147-A177-3AD203B41FA5}">
                      <a16:colId xmlns:a16="http://schemas.microsoft.com/office/drawing/2014/main" val="2631410166"/>
                    </a:ext>
                  </a:extLst>
                </a:gridCol>
                <a:gridCol w="499959">
                  <a:extLst>
                    <a:ext uri="{9D8B030D-6E8A-4147-A177-3AD203B41FA5}">
                      <a16:colId xmlns:a16="http://schemas.microsoft.com/office/drawing/2014/main" val="4017080327"/>
                    </a:ext>
                  </a:extLst>
                </a:gridCol>
                <a:gridCol w="699811">
                  <a:extLst>
                    <a:ext uri="{9D8B030D-6E8A-4147-A177-3AD203B41FA5}">
                      <a16:colId xmlns:a16="http://schemas.microsoft.com/office/drawing/2014/main" val="209091405"/>
                    </a:ext>
                  </a:extLst>
                </a:gridCol>
                <a:gridCol w="499959">
                  <a:extLst>
                    <a:ext uri="{9D8B030D-6E8A-4147-A177-3AD203B41FA5}">
                      <a16:colId xmlns:a16="http://schemas.microsoft.com/office/drawing/2014/main" val="208053176"/>
                    </a:ext>
                  </a:extLst>
                </a:gridCol>
                <a:gridCol w="800066">
                  <a:extLst>
                    <a:ext uri="{9D8B030D-6E8A-4147-A177-3AD203B41FA5}">
                      <a16:colId xmlns:a16="http://schemas.microsoft.com/office/drawing/2014/main" val="1334985752"/>
                    </a:ext>
                  </a:extLst>
                </a:gridCol>
                <a:gridCol w="499299">
                  <a:extLst>
                    <a:ext uri="{9D8B030D-6E8A-4147-A177-3AD203B41FA5}">
                      <a16:colId xmlns:a16="http://schemas.microsoft.com/office/drawing/2014/main" val="2074929517"/>
                    </a:ext>
                  </a:extLst>
                </a:gridCol>
                <a:gridCol w="499959">
                  <a:extLst>
                    <a:ext uri="{9D8B030D-6E8A-4147-A177-3AD203B41FA5}">
                      <a16:colId xmlns:a16="http://schemas.microsoft.com/office/drawing/2014/main" val="828950526"/>
                    </a:ext>
                  </a:extLst>
                </a:gridCol>
                <a:gridCol w="699811">
                  <a:extLst>
                    <a:ext uri="{9D8B030D-6E8A-4147-A177-3AD203B41FA5}">
                      <a16:colId xmlns:a16="http://schemas.microsoft.com/office/drawing/2014/main" val="4272392584"/>
                    </a:ext>
                  </a:extLst>
                </a:gridCol>
                <a:gridCol w="699811">
                  <a:extLst>
                    <a:ext uri="{9D8B030D-6E8A-4147-A177-3AD203B41FA5}">
                      <a16:colId xmlns:a16="http://schemas.microsoft.com/office/drawing/2014/main" val="3544794565"/>
                    </a:ext>
                  </a:extLst>
                </a:gridCol>
              </a:tblGrid>
              <a:tr h="695107">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Store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sum_Weekly_Sales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avg_CPI</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avg_unemployment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avg_fuelprice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lgn="ct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avg_temp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tc>
                  <a:txBody>
                    <a:bodyPr/>
                    <a:lstStyle/>
                    <a:p>
                      <a:pPr>
                        <a:spcAft>
                          <a:spcPts val="0"/>
                        </a:spcAft>
                      </a:pPr>
                      <a:r>
                        <a:rPr lang="en-US" sz="10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avg_markdown5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99"/>
                    </a:solidFill>
                  </a:tcPr>
                </a:tc>
                <a:extLst>
                  <a:ext uri="{0D108BD9-81ED-4DB2-BD59-A6C34878D82A}">
                    <a16:rowId xmlns:a16="http://schemas.microsoft.com/office/drawing/2014/main" val="66533680"/>
                  </a:ext>
                </a:extLst>
              </a:tr>
              <a:tr h="241546">
                <a:tc>
                  <a:txBody>
                    <a:bodyPr/>
                    <a:lstStyle/>
                    <a:p>
                      <a:pPr algn="ct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301397792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203742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11268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5818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2772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5438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6057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791043486"/>
                  </a:ext>
                </a:extLst>
              </a:tr>
              <a:tr h="241546">
                <a:tc>
                  <a:txBody>
                    <a:bodyPr/>
                    <a:lstStyle/>
                    <a:p>
                      <a:pPr algn="ct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299543953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205863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9369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4575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1997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5243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6813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9179945"/>
                  </a:ext>
                </a:extLst>
              </a:tr>
              <a:tr h="241546">
                <a:tc>
                  <a:txBody>
                    <a:bodyPr/>
                    <a:lstStyle/>
                    <a:p>
                      <a:pPr algn="ct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288999911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200898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11586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5441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2113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4226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r">
                        <a:spcAft>
                          <a:spcPts val="0"/>
                        </a:spcAft>
                      </a:pPr>
                      <a:r>
                        <a:rPr lang="en-IN"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5796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650074298"/>
                  </a:ext>
                </a:extLst>
              </a:tr>
            </a:tbl>
          </a:graphicData>
        </a:graphic>
      </p:graphicFrame>
      <p:sp>
        <p:nvSpPr>
          <p:cNvPr id="10" name="Rectangle 9">
            <a:extLst>
              <a:ext uri="{FF2B5EF4-FFF2-40B4-BE49-F238E27FC236}">
                <a16:creationId xmlns:a16="http://schemas.microsoft.com/office/drawing/2014/main" id="{744567F8-D834-1B4A-938C-F7AC0AF1350E}"/>
              </a:ext>
            </a:extLst>
          </p:cNvPr>
          <p:cNvSpPr/>
          <p:nvPr/>
        </p:nvSpPr>
        <p:spPr>
          <a:xfrm>
            <a:off x="7421793" y="502804"/>
            <a:ext cx="3678622" cy="369332"/>
          </a:xfrm>
          <a:prstGeom prst="rect">
            <a:avLst/>
          </a:prstGeom>
        </p:spPr>
        <p:txBody>
          <a:bodyPr wrap="square">
            <a:spAutoFit/>
          </a:bodyPr>
          <a:lstStyle/>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1C8BC244-13F2-CB44-9CDA-DA932F573CBF}"/>
              </a:ext>
            </a:extLst>
          </p:cNvPr>
          <p:cNvSpPr/>
          <p:nvPr/>
        </p:nvSpPr>
        <p:spPr>
          <a:xfrm>
            <a:off x="106368" y="1583791"/>
            <a:ext cx="3919856"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TABLE SUMMARY BY STORE TYPE</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3AA6FE91-57C0-A045-BC02-130C1A84B57E}"/>
              </a:ext>
            </a:extLst>
          </p:cNvPr>
          <p:cNvSpPr/>
          <p:nvPr/>
        </p:nvSpPr>
        <p:spPr>
          <a:xfrm>
            <a:off x="106367" y="3303740"/>
            <a:ext cx="3806235"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TABLE SUMMARY BY ISHOLIDAY</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5F0CB247-3C73-F04C-B666-A9E7B70EE91E}"/>
              </a:ext>
            </a:extLst>
          </p:cNvPr>
          <p:cNvSpPr/>
          <p:nvPr/>
        </p:nvSpPr>
        <p:spPr>
          <a:xfrm>
            <a:off x="106367" y="4833223"/>
            <a:ext cx="5133136" cy="338554"/>
          </a:xfrm>
          <a:prstGeom prst="rect">
            <a:avLst/>
          </a:prstGeom>
        </p:spPr>
        <p:txBody>
          <a:bodyPr wrap="none">
            <a:spAutoFit/>
          </a:bodyPr>
          <a:lstStyle/>
          <a:p>
            <a:pPr marL="285750" indent="-285750">
              <a:spcAft>
                <a:spcPts val="0"/>
              </a:spcAft>
              <a:buFont typeface="Arial" panose="020B0604020202020204" pitchFamily="34" charset="0"/>
              <a:buChar char="•"/>
              <a:tabLst>
                <a:tab pos="1294765" algn="l"/>
              </a:tabLst>
            </a:pPr>
            <a:r>
              <a:rPr lang="en-US" sz="16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TABLE SUMMARY BY TOP 3 SELLING STORES</a:t>
            </a:r>
            <a:endParaRPr lang="en-IN" dirty="0">
              <a:solidFill>
                <a:schemeClr val="accent6">
                  <a:lumMod val="60000"/>
                  <a:lumOff val="4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2" name="Rounded Rectangle 11">
            <a:extLst>
              <a:ext uri="{FF2B5EF4-FFF2-40B4-BE49-F238E27FC236}">
                <a16:creationId xmlns:a16="http://schemas.microsoft.com/office/drawing/2014/main" id="{214CBE96-11B6-A445-81CE-8F2058D5E7BA}"/>
              </a:ext>
            </a:extLst>
          </p:cNvPr>
          <p:cNvSpPr/>
          <p:nvPr/>
        </p:nvSpPr>
        <p:spPr>
          <a:xfrm>
            <a:off x="8221926" y="1962136"/>
            <a:ext cx="3665274" cy="459482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Store Type A has highest sales, CPI and markdowns, followed by Store Type B</a:t>
            </a:r>
            <a:r>
              <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Overall average of all markdowns higher for when there is a holiday as compared to when it is not</a:t>
            </a:r>
          </a:p>
          <a:p>
            <a:pPr marL="285750" indent="-285750">
              <a:buFont typeface="Arial" panose="020B0604020202020204" pitchFamily="34" charset="0"/>
              <a:buChar char="•"/>
            </a:pP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Clearly as expected Markdowns are higher for top selling Stores and Departments</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25689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DF61-F046-6F48-8DD2-0E8D7548EB3D}"/>
              </a:ext>
            </a:extLst>
          </p:cNvPr>
          <p:cNvSpPr>
            <a:spLocks noGrp="1"/>
          </p:cNvSpPr>
          <p:nvPr>
            <p:ph type="title"/>
          </p:nvPr>
        </p:nvSpPr>
        <p:spPr>
          <a:xfrm>
            <a:off x="467710" y="115751"/>
            <a:ext cx="10972800" cy="1012710"/>
          </a:xfrm>
        </p:spPr>
        <p:txBody>
          <a:bodyPr/>
          <a:lstStyle/>
          <a:p>
            <a:r>
              <a:rPr lang="en-US" dirty="0">
                <a:solidFill>
                  <a:schemeClr val="accent5"/>
                </a:solidFill>
              </a:rPr>
              <a:t>EDA - Weekly Sales By </a:t>
            </a:r>
            <a:r>
              <a:rPr lang="en-US" dirty="0" err="1">
                <a:solidFill>
                  <a:schemeClr val="accent5"/>
                </a:solidFill>
              </a:rPr>
              <a:t>Isholiday</a:t>
            </a:r>
            <a:endParaRPr lang="en-US" dirty="0">
              <a:solidFill>
                <a:schemeClr val="accent5"/>
              </a:solidFill>
            </a:endParaRPr>
          </a:p>
        </p:txBody>
      </p:sp>
      <p:pic>
        <p:nvPicPr>
          <p:cNvPr id="4" name="Picture 3">
            <a:extLst>
              <a:ext uri="{FF2B5EF4-FFF2-40B4-BE49-F238E27FC236}">
                <a16:creationId xmlns:a16="http://schemas.microsoft.com/office/drawing/2014/main" id="{E01960C0-1FD6-884E-B3FE-54B243FEC3C2}"/>
              </a:ext>
            </a:extLst>
          </p:cNvPr>
          <p:cNvPicPr/>
          <p:nvPr/>
        </p:nvPicPr>
        <p:blipFill rotWithShape="1">
          <a:blip r:embed="rId2">
            <a:extLst>
              <a:ext uri="{28A0092B-C50C-407E-A947-70E740481C1C}">
                <a14:useLocalDpi xmlns:a14="http://schemas.microsoft.com/office/drawing/2010/main" val="0"/>
              </a:ext>
            </a:extLst>
          </a:blip>
          <a:srcRect t="4018" b="4141"/>
          <a:stretch/>
        </p:blipFill>
        <p:spPr bwMode="auto">
          <a:xfrm>
            <a:off x="0" y="1956478"/>
            <a:ext cx="12107917" cy="4901521"/>
          </a:xfrm>
          <a:prstGeom prst="rect">
            <a:avLst/>
          </a:prstGeom>
          <a:ln w="12700">
            <a:solidFill>
              <a:schemeClr val="tx1"/>
            </a:solid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9D17356-C166-EC49-9959-F0FB94298941}"/>
              </a:ext>
            </a:extLst>
          </p:cNvPr>
          <p:cNvSpPr txBox="1"/>
          <p:nvPr/>
        </p:nvSpPr>
        <p:spPr>
          <a:xfrm>
            <a:off x="157654" y="3131078"/>
            <a:ext cx="620112" cy="230832"/>
          </a:xfrm>
          <a:prstGeom prst="rect">
            <a:avLst/>
          </a:prstGeom>
          <a:solidFill>
            <a:schemeClr val="bg1"/>
          </a:solidFill>
        </p:spPr>
        <p:txBody>
          <a:bodyPr wrap="square" rtlCol="0">
            <a:spAutoFit/>
          </a:bodyPr>
          <a:lstStyle/>
          <a:p>
            <a:r>
              <a:rPr lang="en-US" sz="900" b="1" dirty="0">
                <a:solidFill>
                  <a:schemeClr val="accent5"/>
                </a:solidFill>
              </a:rPr>
              <a:t>FALSE</a:t>
            </a:r>
          </a:p>
        </p:txBody>
      </p:sp>
      <p:sp>
        <p:nvSpPr>
          <p:cNvPr id="6" name="TextBox 5">
            <a:extLst>
              <a:ext uri="{FF2B5EF4-FFF2-40B4-BE49-F238E27FC236}">
                <a16:creationId xmlns:a16="http://schemas.microsoft.com/office/drawing/2014/main" id="{A7470688-71E4-7545-AC23-D8E411C2A5C0}"/>
              </a:ext>
            </a:extLst>
          </p:cNvPr>
          <p:cNvSpPr txBox="1"/>
          <p:nvPr/>
        </p:nvSpPr>
        <p:spPr>
          <a:xfrm>
            <a:off x="157654" y="5364527"/>
            <a:ext cx="620112" cy="230832"/>
          </a:xfrm>
          <a:prstGeom prst="rect">
            <a:avLst/>
          </a:prstGeom>
          <a:solidFill>
            <a:schemeClr val="bg1"/>
          </a:solidFill>
        </p:spPr>
        <p:txBody>
          <a:bodyPr wrap="square" rtlCol="0">
            <a:spAutoFit/>
          </a:bodyPr>
          <a:lstStyle/>
          <a:p>
            <a:r>
              <a:rPr lang="en-US" sz="900" b="1" dirty="0">
                <a:solidFill>
                  <a:schemeClr val="accent5"/>
                </a:solidFill>
              </a:rPr>
              <a:t>TRUE</a:t>
            </a:r>
          </a:p>
        </p:txBody>
      </p:sp>
      <p:sp>
        <p:nvSpPr>
          <p:cNvPr id="7" name="TextBox 6">
            <a:extLst>
              <a:ext uri="{FF2B5EF4-FFF2-40B4-BE49-F238E27FC236}">
                <a16:creationId xmlns:a16="http://schemas.microsoft.com/office/drawing/2014/main" id="{8F15A1D2-E116-B143-89AF-40AFC0B8E01C}"/>
              </a:ext>
            </a:extLst>
          </p:cNvPr>
          <p:cNvSpPr txBox="1"/>
          <p:nvPr/>
        </p:nvSpPr>
        <p:spPr>
          <a:xfrm>
            <a:off x="94594" y="1956478"/>
            <a:ext cx="893380" cy="230832"/>
          </a:xfrm>
          <a:prstGeom prst="rect">
            <a:avLst/>
          </a:prstGeom>
          <a:solidFill>
            <a:schemeClr val="bg1"/>
          </a:solidFill>
        </p:spPr>
        <p:txBody>
          <a:bodyPr wrap="square" rtlCol="0">
            <a:spAutoFit/>
          </a:bodyPr>
          <a:lstStyle/>
          <a:p>
            <a:r>
              <a:rPr lang="en-US" sz="900" b="1" dirty="0">
                <a:solidFill>
                  <a:schemeClr val="accent5"/>
                </a:solidFill>
              </a:rPr>
              <a:t>ISHOLIDAY</a:t>
            </a:r>
          </a:p>
        </p:txBody>
      </p:sp>
      <p:sp>
        <p:nvSpPr>
          <p:cNvPr id="8" name="Rounded Rectangle 7">
            <a:extLst>
              <a:ext uri="{FF2B5EF4-FFF2-40B4-BE49-F238E27FC236}">
                <a16:creationId xmlns:a16="http://schemas.microsoft.com/office/drawing/2014/main" id="{1F62DE56-3D8F-4547-8AAA-2FBAF2154224}"/>
              </a:ext>
            </a:extLst>
          </p:cNvPr>
          <p:cNvSpPr/>
          <p:nvPr/>
        </p:nvSpPr>
        <p:spPr>
          <a:xfrm>
            <a:off x="1" y="882869"/>
            <a:ext cx="12107916" cy="971378"/>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spcAft>
                <a:spcPts val="0"/>
              </a:spcAft>
              <a:buFont typeface="Symbol" pitchFamily="2" charset="2"/>
              <a:buChar char=""/>
            </a:pPr>
            <a:endPar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342900" lvl="0" indent="-342900">
              <a:spcAft>
                <a:spcPts val="0"/>
              </a:spcAft>
              <a:buFont typeface="Symbol" pitchFamily="2" charset="2"/>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Overall weekly sales are witnessing a decline from 2010 to 2012</a:t>
            </a:r>
            <a:endParaRPr lang="en-IN" dirty="0">
              <a:latin typeface="Verdana" panose="020B0604030504040204" pitchFamily="34" charset="0"/>
              <a:ea typeface="Verdana" panose="020B0604030504040204" pitchFamily="34" charset="0"/>
              <a:cs typeface="Verdana" panose="020B0604030504040204" pitchFamily="34" charset="0"/>
            </a:endParaRPr>
          </a:p>
          <a:p>
            <a:pPr marL="342900" lvl="0" indent="-342900">
              <a:spcAft>
                <a:spcPts val="0"/>
              </a:spcAft>
              <a:buFont typeface="Symbol" pitchFamily="2" charset="2"/>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When there is a holiday weekly sales witness peaks in November every year </a:t>
            </a:r>
            <a:endParaRPr lang="en-IN" dirty="0">
              <a:latin typeface="Verdana" panose="020B0604030504040204" pitchFamily="34" charset="0"/>
              <a:ea typeface="Verdana" panose="020B0604030504040204" pitchFamily="34" charset="0"/>
              <a:cs typeface="Verdana" panose="020B0604030504040204" pitchFamily="34" charset="0"/>
            </a:endParaRPr>
          </a:p>
          <a:p>
            <a:pPr marL="342900" lvl="0" indent="-342900">
              <a:spcAft>
                <a:spcPts val="0"/>
              </a:spcAft>
              <a:buFont typeface="Symbol" pitchFamily="2" charset="2"/>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When it is not a holiday sales are peaking in April, July, October, December every year</a:t>
            </a:r>
            <a:endParaRPr lang="en-IN" dirty="0">
              <a:latin typeface="Verdana" panose="020B0604030504040204" pitchFamily="34" charset="0"/>
              <a:ea typeface="Verdana" panose="020B0604030504040204" pitchFamily="34" charset="0"/>
              <a:cs typeface="Verdana" panose="020B0604030504040204" pitchFamily="34" charset="0"/>
            </a:endParaRPr>
          </a:p>
          <a:p>
            <a:pPr lvl="0">
              <a:tabLst>
                <a:tab pos="1294765" algn="l"/>
              </a:tabLst>
            </a:pP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6785041"/>
      </p:ext>
    </p:extLst>
  </p:cSld>
  <p:clrMapOvr>
    <a:masterClrMapping/>
  </p:clrMapOvr>
</p:sld>
</file>

<file path=ppt/theme/theme1.xml><?xml version="1.0" encoding="utf-8"?>
<a:theme xmlns:a="http://schemas.openxmlformats.org/drawingml/2006/main" name="Capstone Expectation">
  <a:themeElements>
    <a:clrScheme name="Verve">
      <a:dk1>
        <a:srgbClr val="000000"/>
      </a:dk1>
      <a:lt1>
        <a:srgbClr val="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Capstone Expectation</Template>
  <TotalTime>743</TotalTime>
  <Words>1981</Words>
  <Application>Microsoft Macintosh PowerPoint</Application>
  <PresentationFormat>Widescreen</PresentationFormat>
  <Paragraphs>444</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Cambria</vt:lpstr>
      <vt:lpstr>Libre Baskerville</vt:lpstr>
      <vt:lpstr>Monaco</vt:lpstr>
      <vt:lpstr>Noto Sans Symbols</vt:lpstr>
      <vt:lpstr>Symbol</vt:lpstr>
      <vt:lpstr>Times New Roman</vt:lpstr>
      <vt:lpstr>Verdana</vt:lpstr>
      <vt:lpstr>Capstone Expectation</vt:lpstr>
      <vt:lpstr>CAPSTONE PRESENTATION RETAIL DATA ANALYTICS</vt:lpstr>
      <vt:lpstr>BACKGROUND</vt:lpstr>
      <vt:lpstr>Business Problem Understanding</vt:lpstr>
      <vt:lpstr>Data Report</vt:lpstr>
      <vt:lpstr>EXPLORATORY DATA ANALYSIS</vt:lpstr>
      <vt:lpstr>EDA- Boxplots</vt:lpstr>
      <vt:lpstr>EDA- Correlations</vt:lpstr>
      <vt:lpstr>EDA Summarise By Store Type And Isholiday</vt:lpstr>
      <vt:lpstr>EDA - Weekly Sales By Isholiday</vt:lpstr>
      <vt:lpstr>MODELING APPROACH AND SUMMARY</vt:lpstr>
      <vt:lpstr>Modelling Approach Used &amp; Why</vt:lpstr>
      <vt:lpstr>Linear Regression – Final Model Summary</vt:lpstr>
      <vt:lpstr>Random Forest Model – Importance Summary</vt:lpstr>
      <vt:lpstr>XGBoostModel – Importance Summary</vt:lpstr>
      <vt:lpstr>Summary Table – All Models</vt:lpstr>
      <vt:lpstr>Recommendations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Shaleen Agarwal</dc:creator>
  <cp:lastModifiedBy>Shweta gupta</cp:lastModifiedBy>
  <cp:revision>57</cp:revision>
  <dcterms:created xsi:type="dcterms:W3CDTF">2019-10-25T09:40:07Z</dcterms:created>
  <dcterms:modified xsi:type="dcterms:W3CDTF">2020-11-20T17:13:06Z</dcterms:modified>
</cp:coreProperties>
</file>